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330" r:id="rId2"/>
    <p:sldId id="470" r:id="rId3"/>
    <p:sldId id="425" r:id="rId4"/>
    <p:sldId id="471" r:id="rId5"/>
    <p:sldId id="474" r:id="rId6"/>
    <p:sldId id="477" r:id="rId7"/>
    <p:sldId id="478" r:id="rId8"/>
    <p:sldId id="479" r:id="rId9"/>
    <p:sldId id="480" r:id="rId10"/>
    <p:sldId id="486" r:id="rId11"/>
    <p:sldId id="475" r:id="rId12"/>
    <p:sldId id="483" r:id="rId13"/>
    <p:sldId id="484" r:id="rId14"/>
    <p:sldId id="481" r:id="rId15"/>
    <p:sldId id="482" r:id="rId16"/>
    <p:sldId id="485" r:id="rId17"/>
    <p:sldId id="487" r:id="rId18"/>
    <p:sldId id="488" r:id="rId19"/>
    <p:sldId id="489" r:id="rId20"/>
    <p:sldId id="492" r:id="rId21"/>
    <p:sldId id="490" r:id="rId22"/>
    <p:sldId id="493" r:id="rId23"/>
    <p:sldId id="495" r:id="rId24"/>
    <p:sldId id="497" r:id="rId25"/>
    <p:sldId id="498" r:id="rId26"/>
    <p:sldId id="499" r:id="rId27"/>
    <p:sldId id="496" r:id="rId28"/>
    <p:sldId id="500" r:id="rId29"/>
    <p:sldId id="501" r:id="rId30"/>
    <p:sldId id="428" r:id="rId31"/>
    <p:sldId id="427" r:id="rId32"/>
    <p:sldId id="310" r:id="rId33"/>
    <p:sldId id="429" r:id="rId34"/>
    <p:sldId id="430" r:id="rId35"/>
    <p:sldId id="311" r:id="rId36"/>
    <p:sldId id="313" r:id="rId37"/>
    <p:sldId id="431" r:id="rId38"/>
    <p:sldId id="432" r:id="rId39"/>
    <p:sldId id="433" r:id="rId40"/>
    <p:sldId id="434" r:id="rId41"/>
    <p:sldId id="435" r:id="rId42"/>
    <p:sldId id="436" r:id="rId43"/>
    <p:sldId id="418" r:id="rId44"/>
    <p:sldId id="419" r:id="rId45"/>
    <p:sldId id="442" r:id="rId46"/>
    <p:sldId id="420" r:id="rId47"/>
    <p:sldId id="421" r:id="rId48"/>
    <p:sldId id="315" r:id="rId49"/>
    <p:sldId id="443" r:id="rId50"/>
    <p:sldId id="444" r:id="rId51"/>
    <p:sldId id="445" r:id="rId52"/>
    <p:sldId id="446" r:id="rId53"/>
    <p:sldId id="397" r:id="rId54"/>
    <p:sldId id="437" r:id="rId55"/>
    <p:sldId id="447" r:id="rId56"/>
    <p:sldId id="448" r:id="rId57"/>
    <p:sldId id="449" r:id="rId58"/>
    <p:sldId id="441" r:id="rId59"/>
    <p:sldId id="393" r:id="rId60"/>
    <p:sldId id="438" r:id="rId61"/>
    <p:sldId id="440" r:id="rId62"/>
    <p:sldId id="411" r:id="rId63"/>
    <p:sldId id="413" r:id="rId64"/>
    <p:sldId id="312" r:id="rId65"/>
    <p:sldId id="412" r:id="rId66"/>
    <p:sldId id="414" r:id="rId67"/>
    <p:sldId id="415" r:id="rId68"/>
    <p:sldId id="416" r:id="rId69"/>
    <p:sldId id="417" r:id="rId70"/>
    <p:sldId id="450" r:id="rId71"/>
    <p:sldId id="451" r:id="rId72"/>
    <p:sldId id="452" r:id="rId73"/>
    <p:sldId id="424" r:id="rId74"/>
    <p:sldId id="454" r:id="rId75"/>
    <p:sldId id="455" r:id="rId76"/>
    <p:sldId id="422" r:id="rId77"/>
    <p:sldId id="456" r:id="rId78"/>
    <p:sldId id="457" r:id="rId79"/>
    <p:sldId id="458" r:id="rId80"/>
    <p:sldId id="459" r:id="rId81"/>
    <p:sldId id="460" r:id="rId82"/>
    <p:sldId id="461" r:id="rId83"/>
    <p:sldId id="321" r:id="rId84"/>
    <p:sldId id="462" r:id="rId85"/>
    <p:sldId id="463" r:id="rId86"/>
    <p:sldId id="464" r:id="rId87"/>
    <p:sldId id="466" r:id="rId88"/>
    <p:sldId id="319" r:id="rId89"/>
    <p:sldId id="467" r:id="rId90"/>
    <p:sldId id="468" r:id="rId91"/>
    <p:sldId id="327" r:id="rId92"/>
    <p:sldId id="469" r:id="rId93"/>
    <p:sldId id="322" r:id="rId94"/>
    <p:sldId id="323" r:id="rId95"/>
    <p:sldId id="314" r:id="rId9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6" autoAdjust="0"/>
    <p:restoredTop sz="93576"/>
  </p:normalViewPr>
  <p:slideViewPr>
    <p:cSldViewPr>
      <p:cViewPr varScale="1">
        <p:scale>
          <a:sx n="180" d="100"/>
          <a:sy n="180" d="100"/>
        </p:scale>
        <p:origin x="680" y="1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pPr/>
              <a:t>3/28/20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pPr/>
              <a:t>‹#›</a:t>
            </a:fld>
            <a:endParaRPr lang="en-US"/>
          </a:p>
        </p:txBody>
      </p:sp>
    </p:spTree>
    <p:extLst>
      <p:ext uri="{BB962C8B-B14F-4D97-AF65-F5344CB8AC3E}">
        <p14:creationId xmlns:p14="http://schemas.microsoft.com/office/powerpoint/2010/main" val="781316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0F8AD2-B827-47BA-853F-61F74F5355AD}" type="datetimeFigureOut">
              <a:rPr lang="en-US" smtClean="0"/>
              <a:pPr/>
              <a:t>3/28/20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20157D-E3DA-4C8D-9F23-5856065D7A0A}" type="slidenum">
              <a:rPr lang="en-US" smtClean="0"/>
              <a:pPr/>
              <a:t>‹#›</a:t>
            </a:fld>
            <a:endParaRPr lang="en-US"/>
          </a:p>
        </p:txBody>
      </p:sp>
    </p:spTree>
    <p:extLst>
      <p:ext uri="{BB962C8B-B14F-4D97-AF65-F5344CB8AC3E}">
        <p14:creationId xmlns:p14="http://schemas.microsoft.com/office/powerpoint/2010/main" val="3771231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050" name="Picture 2" descr="C:\Users\parth.patel\Desktop\Master-3-01.jpg"/>
          <p:cNvPicPr>
            <a:picLocks noChangeAspect="1" noChangeArrowheads="1"/>
          </p:cNvPicPr>
          <p:nvPr userDrawn="1"/>
        </p:nvPicPr>
        <p:blipFill>
          <a:blip r:embed="rId2" cstate="print"/>
          <a:srcRect/>
          <a:stretch>
            <a:fillRect/>
          </a:stretch>
        </p:blipFill>
        <p:spPr bwMode="auto">
          <a:xfrm>
            <a:off x="0" y="0"/>
            <a:ext cx="9144000" cy="5145088"/>
          </a:xfrm>
          <a:prstGeom prst="rect">
            <a:avLst/>
          </a:prstGeom>
          <a:noFill/>
        </p:spPr>
      </p:pic>
      <p:grpSp>
        <p:nvGrpSpPr>
          <p:cNvPr id="13" name="Group 12"/>
          <p:cNvGrpSpPr/>
          <p:nvPr userDrawn="1"/>
        </p:nvGrpSpPr>
        <p:grpSpPr>
          <a:xfrm>
            <a:off x="277530" y="4904750"/>
            <a:ext cx="4675470" cy="246221"/>
            <a:chOff x="277530" y="4904750"/>
            <a:chExt cx="4675470" cy="246221"/>
          </a:xfrm>
        </p:grpSpPr>
        <p:pic>
          <p:nvPicPr>
            <p:cNvPr id="9" name="Picture 8" descr="D:\IMAGES\usflag.jpg"/>
            <p:cNvPicPr>
              <a:picLocks noChangeAspect="1" noChangeArrowheads="1"/>
            </p:cNvPicPr>
            <p:nvPr userDrawn="1"/>
          </p:nvPicPr>
          <p:blipFill>
            <a:blip r:embed="rId3" cstate="print"/>
            <a:srcRect/>
            <a:stretch>
              <a:fillRect/>
            </a:stretch>
          </p:blipFill>
          <p:spPr bwMode="auto">
            <a:xfrm>
              <a:off x="2452405" y="5000578"/>
              <a:ext cx="165100" cy="90011"/>
            </a:xfrm>
            <a:prstGeom prst="rect">
              <a:avLst/>
            </a:prstGeom>
            <a:noFill/>
          </p:spPr>
        </p:pic>
        <p:pic>
          <p:nvPicPr>
            <p:cNvPr id="10" name="Picture 9" descr="D:\IMAGES\indiaflag.jpg"/>
            <p:cNvPicPr>
              <a:picLocks noChangeAspect="1" noChangeArrowheads="1"/>
            </p:cNvPicPr>
            <p:nvPr userDrawn="1"/>
          </p:nvPicPr>
          <p:blipFill>
            <a:blip r:embed="rId4" cstate="print"/>
            <a:srcRect/>
            <a:stretch>
              <a:fillRect/>
            </a:stretch>
          </p:blipFill>
          <p:spPr bwMode="auto">
            <a:xfrm>
              <a:off x="277530" y="4996006"/>
              <a:ext cx="161925" cy="98583"/>
            </a:xfrm>
            <a:prstGeom prst="rect">
              <a:avLst/>
            </a:prstGeom>
            <a:noFill/>
          </p:spPr>
        </p:pic>
        <p:pic>
          <p:nvPicPr>
            <p:cNvPr id="17" name="Picture 2" descr="C:\Users\janesh.joshi\Desktop\singapore-flag-222-p_1.jpg"/>
            <p:cNvPicPr>
              <a:picLocks noChangeAspect="1" noChangeArrowheads="1"/>
            </p:cNvPicPr>
            <p:nvPr userDrawn="1"/>
          </p:nvPicPr>
          <p:blipFill>
            <a:blip r:embed="rId5" cstate="print"/>
            <a:srcRect/>
            <a:stretch>
              <a:fillRect/>
            </a:stretch>
          </p:blipFill>
          <p:spPr bwMode="auto">
            <a:xfrm>
              <a:off x="1368143" y="4972705"/>
              <a:ext cx="195262" cy="107295"/>
            </a:xfrm>
            <a:prstGeom prst="rect">
              <a:avLst/>
            </a:prstGeom>
            <a:noFill/>
          </p:spPr>
        </p:pic>
        <p:sp>
          <p:nvSpPr>
            <p:cNvPr id="18" name="Rectangle 17"/>
            <p:cNvSpPr/>
            <p:nvPr userDrawn="1"/>
          </p:nvSpPr>
          <p:spPr>
            <a:xfrm>
              <a:off x="387350" y="4904750"/>
              <a:ext cx="4565650" cy="246221"/>
            </a:xfrm>
            <a:prstGeom prst="rect">
              <a:avLst/>
            </a:prstGeom>
          </p:spPr>
          <p:txBody>
            <a:bodyPr wrap="square">
              <a:spAutoFit/>
            </a:bodyPr>
            <a:lstStyle/>
            <a:p>
              <a:pPr algn="l"/>
              <a:r>
                <a:rPr lang="en-US" sz="1000" dirty="0">
                  <a:solidFill>
                    <a:schemeClr val="bg1"/>
                  </a:solidFill>
                </a:rPr>
                <a:t>18008338228              +65 31586636           +1(973) 598-3969           44 203-808-4216</a:t>
              </a:r>
            </a:p>
          </p:txBody>
        </p:sp>
        <p:pic>
          <p:nvPicPr>
            <p:cNvPr id="11" name="Picture 10" descr="D:\IMAGES\ukflag.jpg"/>
            <p:cNvPicPr>
              <a:picLocks noChangeAspect="1" noChangeArrowheads="1"/>
            </p:cNvPicPr>
            <p:nvPr userDrawn="1"/>
          </p:nvPicPr>
          <p:blipFill>
            <a:blip r:embed="rId6" cstate="print"/>
            <a:srcRect/>
            <a:stretch>
              <a:fillRect/>
            </a:stretch>
          </p:blipFill>
          <p:spPr bwMode="auto">
            <a:xfrm>
              <a:off x="3663950" y="4992007"/>
              <a:ext cx="165100" cy="87153"/>
            </a:xfrm>
            <a:prstGeom prst="rect">
              <a:avLst/>
            </a:prstGeom>
            <a:noFill/>
          </p:spPr>
        </p:pic>
      </p:grpSp>
      <p:sp>
        <p:nvSpPr>
          <p:cNvPr id="12" name="TextBox 11"/>
          <p:cNvSpPr txBox="1"/>
          <p:nvPr userDrawn="1"/>
        </p:nvSpPr>
        <p:spPr>
          <a:xfrm>
            <a:off x="5105400" y="4781550"/>
            <a:ext cx="4648200" cy="369332"/>
          </a:xfrm>
          <a:prstGeom prst="rect">
            <a:avLst/>
          </a:prstGeom>
          <a:noFill/>
        </p:spPr>
        <p:txBody>
          <a:bodyPr wrap="square" rtlCol="0">
            <a:spAutoFit/>
          </a:bodyPr>
          <a:lstStyle/>
          <a:p>
            <a:r>
              <a:rPr lang="en-US" dirty="0">
                <a:solidFill>
                  <a:schemeClr val="bg1"/>
                </a:solidFill>
              </a:rPr>
              <a:t>www.cognixia.com • bdg@cognixia.com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6F15528-21DE-4FAA-801E-634DDDAF4B2B}" type="slidenum">
              <a:rPr lang="en-US" smtClean="0"/>
              <a:pPr/>
              <a:t>‹#›</a:t>
            </a:fld>
            <a:endParaRPr lang="en-US"/>
          </a:p>
        </p:txBody>
      </p:sp>
      <p:pic>
        <p:nvPicPr>
          <p:cNvPr id="1028" name="Picture 4" descr="C:\Users\parth.patel\Desktop\Master 1-01.jpg"/>
          <p:cNvPicPr>
            <a:picLocks noChangeAspect="1" noChangeArrowheads="1"/>
          </p:cNvPicPr>
          <p:nvPr userDrawn="1"/>
        </p:nvPicPr>
        <p:blipFill>
          <a:blip r:embed="rId2" cstate="print"/>
          <a:srcRect/>
          <a:stretch>
            <a:fillRect/>
          </a:stretch>
        </p:blipFill>
        <p:spPr bwMode="auto">
          <a:xfrm>
            <a:off x="0" y="0"/>
            <a:ext cx="9144000" cy="5145088"/>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3/28/20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6F15528-21DE-4FAA-801E-634DDDAF4B2B}" type="slidenum">
              <a:rPr lang="en-US" smtClean="0"/>
              <a:pPr/>
              <a:t>‹#›</a:t>
            </a:fld>
            <a:endParaRPr lang="en-US"/>
          </a:p>
        </p:txBody>
      </p:sp>
      <p:pic>
        <p:nvPicPr>
          <p:cNvPr id="2050" name="Picture 2" descr="C:\Users\parth.patel\Desktop\Master-2-01.jpg"/>
          <p:cNvPicPr>
            <a:picLocks noChangeAspect="1" noChangeArrowheads="1"/>
          </p:cNvPicPr>
          <p:nvPr userDrawn="1"/>
        </p:nvPicPr>
        <p:blipFill>
          <a:blip r:embed="rId2" cstate="print"/>
          <a:srcRect/>
          <a:stretch>
            <a:fillRect/>
          </a:stretch>
        </p:blipFill>
        <p:spPr bwMode="auto">
          <a:xfrm>
            <a:off x="0" y="0"/>
            <a:ext cx="9144000" cy="5145088"/>
          </a:xfrm>
          <a:prstGeom prst="rect">
            <a:avLst/>
          </a:prstGeom>
          <a:noFill/>
        </p:spPr>
      </p:pic>
      <p:pic>
        <p:nvPicPr>
          <p:cNvPr id="1026" name="Picture 2" descr="C:\Users\parth.patel\Desktop\Master-2-01.png"/>
          <p:cNvPicPr>
            <a:picLocks noChangeAspect="1" noChangeArrowheads="1"/>
          </p:cNvPicPr>
          <p:nvPr userDrawn="1"/>
        </p:nvPicPr>
        <p:blipFill>
          <a:blip r:embed="rId3" cstate="print"/>
          <a:srcRect/>
          <a:stretch>
            <a:fillRect/>
          </a:stretch>
        </p:blipFill>
        <p:spPr bwMode="auto">
          <a:xfrm>
            <a:off x="0" y="0"/>
            <a:ext cx="9144000" cy="5145088"/>
          </a:xfrm>
          <a:prstGeom prst="rect">
            <a:avLst/>
          </a:prstGeom>
          <a:noFill/>
        </p:spPr>
      </p:pic>
      <p:sp>
        <p:nvSpPr>
          <p:cNvPr id="7" name="TextBox 6"/>
          <p:cNvSpPr txBox="1"/>
          <p:nvPr userDrawn="1"/>
        </p:nvSpPr>
        <p:spPr>
          <a:xfrm>
            <a:off x="0" y="4781550"/>
            <a:ext cx="9144000" cy="338554"/>
          </a:xfrm>
          <a:prstGeom prst="rect">
            <a:avLst/>
          </a:prstGeom>
          <a:noFill/>
        </p:spPr>
        <p:txBody>
          <a:bodyPr wrap="square" rtlCol="0">
            <a:spAutoFit/>
          </a:bodyPr>
          <a:lstStyle/>
          <a:p>
            <a:r>
              <a:rPr lang="en-IN" sz="1600" dirty="0">
                <a:solidFill>
                  <a:schemeClr val="bg1"/>
                </a:solidFill>
              </a:rPr>
              <a:t>For more Information or set up an appointment kindly contact us today.</a:t>
            </a:r>
            <a:endParaRPr lang="en-US" sz="160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a:t>
            </a:fld>
            <a:endParaRPr lang="en-US"/>
          </a:p>
        </p:txBody>
      </p:sp>
      <p:sp>
        <p:nvSpPr>
          <p:cNvPr id="8" name="Footer Placeholder 7"/>
          <p:cNvSpPr>
            <a:spLocks noGrp="1"/>
          </p:cNvSpPr>
          <p:nvPr>
            <p:ph type="ftr" sz="quarter" idx="11"/>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a:t>
            </a:fld>
            <a:endParaRPr lang="en-US"/>
          </a:p>
        </p:txBody>
      </p:sp>
      <p:sp>
        <p:nvSpPr>
          <p:cNvPr id="4" name="Footer Placeholder 3"/>
          <p:cNvSpPr>
            <a:spLocks noGrp="1"/>
          </p:cNvSpPr>
          <p:nvPr>
            <p:ph type="ftr" sz="quarter" idx="11"/>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a:t>
            </a:fld>
            <a:endParaRPr lang="en-US"/>
          </a:p>
        </p:txBody>
      </p:sp>
      <p:sp>
        <p:nvSpPr>
          <p:cNvPr id="3" name="Footer Placeholder 2"/>
          <p:cNvSpPr>
            <a:spLocks noGrp="1"/>
          </p:cNvSpPr>
          <p:nvPr>
            <p:ph type="ftr" sz="quarter" idx="11"/>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471376" y="4809351"/>
            <a:ext cx="1520224" cy="276999"/>
          </a:xfrm>
          <a:prstGeom prst="rect">
            <a:avLst/>
          </a:prstGeom>
          <a:noFill/>
        </p:spPr>
        <p:txBody>
          <a:bodyPr wrap="none" rtlCol="0">
            <a:spAutoFit/>
          </a:bodyPr>
          <a:lstStyle/>
          <a:p>
            <a:r>
              <a:rPr lang="en-US" sz="1200" dirty="0">
                <a:latin typeface="Open Sans" pitchFamily="34" charset="0"/>
                <a:ea typeface="Open Sans" pitchFamily="34" charset="0"/>
                <a:cs typeface="Open Sans" pitchFamily="34" charset="0"/>
              </a:rPr>
              <a:t>www.cognixia.com</a:t>
            </a:r>
            <a:endParaRPr lang="en-IN" sz="1200" dirty="0">
              <a:latin typeface="Open Sans" pitchFamily="34" charset="0"/>
              <a:ea typeface="Open Sans" pitchFamily="34" charset="0"/>
              <a:cs typeface="Open Sans" pitchFamily="34" charset="0"/>
            </a:endParaRPr>
          </a:p>
        </p:txBody>
      </p:sp>
      <p:pic>
        <p:nvPicPr>
          <p:cNvPr id="2050" name="Picture 2" descr="C:\Users\hatim.gheewala\Desktop\Cognixia Logo with tagl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39594"/>
            <a:ext cx="3569712" cy="998734"/>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51CDDBF3-B6AF-AF44-8EC0-903198D7C1B3}"/>
              </a:ext>
            </a:extLst>
          </p:cNvPr>
          <p:cNvSpPr txBox="1">
            <a:spLocks/>
          </p:cNvSpPr>
          <p:nvPr/>
        </p:nvSpPr>
        <p:spPr>
          <a:xfrm>
            <a:off x="0" y="2266950"/>
            <a:ext cx="6172200" cy="712879"/>
          </a:xfrm>
          <a:prstGeom prst="rect">
            <a:avLst/>
          </a:prstGeom>
        </p:spPr>
        <p:txBody>
          <a:bodyPr vert="horz" lIns="91440" tIns="45720" rIns="91440" bIns="45720" rtlCol="0">
            <a:noAutofit/>
          </a:bodyPr>
          <a:lstStyle/>
          <a:p>
            <a:pPr>
              <a:lnSpc>
                <a:spcPts val="2800"/>
              </a:lnSpc>
              <a:spcBef>
                <a:spcPct val="20000"/>
              </a:spcBef>
              <a:defRPr/>
            </a:pPr>
            <a:r>
              <a:rPr lang="en-US" sz="2800" i="1" dirty="0">
                <a:solidFill>
                  <a:schemeClr val="bg1"/>
                </a:solidFill>
              </a:rPr>
              <a:t>Servlets, JSP and JDBC</a:t>
            </a:r>
          </a:p>
        </p:txBody>
      </p:sp>
    </p:spTree>
    <p:extLst>
      <p:ext uri="{BB962C8B-B14F-4D97-AF65-F5344CB8AC3E}">
        <p14:creationId xmlns:p14="http://schemas.microsoft.com/office/powerpoint/2010/main" val="825233267"/>
      </p:ext>
    </p:extLst>
  </p:cSld>
  <p:clrMapOvr>
    <a:masterClrMapping/>
  </p:clrMapOvr>
  <p:transition advTm="684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Sample</a:t>
            </a:r>
            <a:endParaRPr lang="th-TH" altLang="en-US" sz="2800" dirty="0">
              <a:solidFill>
                <a:schemeClr val="bg1"/>
              </a:solidFill>
            </a:endParaRPr>
          </a:p>
        </p:txBody>
      </p:sp>
      <p:sp>
        <p:nvSpPr>
          <p:cNvPr id="4" name="Text Box 3">
            <a:extLst>
              <a:ext uri="{FF2B5EF4-FFF2-40B4-BE49-F238E27FC236}">
                <a16:creationId xmlns:a16="http://schemas.microsoft.com/office/drawing/2014/main" id="{84E30B71-8CA2-B64E-9730-DE5173E853E2}"/>
              </a:ext>
            </a:extLst>
          </p:cNvPr>
          <p:cNvSpPr txBox="1">
            <a:spLocks noChangeArrowheads="1"/>
          </p:cNvSpPr>
          <p:nvPr/>
        </p:nvSpPr>
        <p:spPr bwMode="auto">
          <a:xfrm>
            <a:off x="1828800" y="742950"/>
            <a:ext cx="6073378" cy="3985706"/>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IN" sz="1100" dirty="0">
                <a:solidFill>
                  <a:srgbClr val="7F0055"/>
                </a:solidFill>
                <a:latin typeface="Courier" pitchFamily="2" charset="0"/>
              </a:rPr>
              <a:t>package</a:t>
            </a:r>
            <a:r>
              <a:rPr lang="en-IN" sz="1100" dirty="0">
                <a:latin typeface="Courier" pitchFamily="2" charset="0"/>
              </a:rPr>
              <a:t> </a:t>
            </a:r>
            <a:r>
              <a:rPr lang="en-IN" sz="1100" dirty="0" err="1">
                <a:latin typeface="Courier" pitchFamily="2" charset="0"/>
              </a:rPr>
              <a:t>com.collabera.jump</a:t>
            </a:r>
            <a:r>
              <a:rPr lang="en-IN" sz="1100" dirty="0">
                <a:latin typeface="Courier" pitchFamily="2" charset="0"/>
              </a:rPr>
              <a:t>;</a:t>
            </a:r>
          </a:p>
          <a:p>
            <a:br>
              <a:rPr lang="en-IN" sz="1100" dirty="0">
                <a:latin typeface="Courier" pitchFamily="2" charset="0"/>
              </a:rPr>
            </a:br>
            <a:endParaRPr lang="en-IN" sz="1100" dirty="0">
              <a:latin typeface="Courier" pitchFamily="2" charset="0"/>
            </a:endParaRPr>
          </a:p>
          <a:p>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java.io.IOException</a:t>
            </a:r>
            <a:r>
              <a:rPr lang="en-IN" sz="1100" dirty="0">
                <a:latin typeface="Courier" pitchFamily="2" charset="0"/>
              </a:rPr>
              <a:t>;</a:t>
            </a:r>
          </a:p>
          <a:p>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javax.servlet.ServletException</a:t>
            </a:r>
            <a:r>
              <a:rPr lang="en-IN" sz="1100" dirty="0">
                <a:latin typeface="Courier" pitchFamily="2" charset="0"/>
              </a:rPr>
              <a:t>;</a:t>
            </a:r>
          </a:p>
          <a:p>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javax.servlet.http.HttpServlet</a:t>
            </a:r>
            <a:r>
              <a:rPr lang="en-IN" sz="1100" dirty="0">
                <a:latin typeface="Courier" pitchFamily="2" charset="0"/>
              </a:rPr>
              <a:t>;</a:t>
            </a:r>
          </a:p>
          <a:p>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javax.servlet.http.HttpServletRequest</a:t>
            </a:r>
            <a:r>
              <a:rPr lang="en-IN" sz="1100" dirty="0">
                <a:latin typeface="Courier" pitchFamily="2" charset="0"/>
              </a:rPr>
              <a:t>;</a:t>
            </a:r>
          </a:p>
          <a:p>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javax.servlet.http.HttpServletResponse</a:t>
            </a:r>
            <a:r>
              <a:rPr lang="en-IN" sz="1100" dirty="0">
                <a:latin typeface="Courier" pitchFamily="2" charset="0"/>
              </a:rPr>
              <a:t>;</a:t>
            </a:r>
          </a:p>
          <a:p>
            <a:endParaRPr lang="en-IN" sz="1100" dirty="0">
              <a:solidFill>
                <a:srgbClr val="7F0055"/>
              </a:solidFill>
              <a:latin typeface="Courier" pitchFamily="2" charset="0"/>
            </a:endParaRPr>
          </a:p>
          <a:p>
            <a:r>
              <a:rPr lang="en-IN" sz="1100" dirty="0">
                <a:solidFill>
                  <a:srgbClr val="7F0055"/>
                </a:solidFill>
                <a:latin typeface="Courier" pitchFamily="2" charset="0"/>
              </a:rPr>
              <a:t>public</a:t>
            </a:r>
            <a:r>
              <a:rPr lang="en-IN" sz="1100" dirty="0">
                <a:latin typeface="Courier" pitchFamily="2" charset="0"/>
              </a:rPr>
              <a:t> </a:t>
            </a:r>
            <a:r>
              <a:rPr lang="en-IN" sz="1100" dirty="0">
                <a:solidFill>
                  <a:srgbClr val="7F0055"/>
                </a:solidFill>
                <a:latin typeface="Courier" pitchFamily="2" charset="0"/>
              </a:rPr>
              <a:t>class</a:t>
            </a:r>
            <a:r>
              <a:rPr lang="en-IN" sz="1100" dirty="0">
                <a:latin typeface="Courier" pitchFamily="2" charset="0"/>
              </a:rPr>
              <a:t> </a:t>
            </a:r>
            <a:r>
              <a:rPr lang="en-IN" sz="1100" dirty="0" err="1">
                <a:latin typeface="Courier" pitchFamily="2" charset="0"/>
              </a:rPr>
              <a:t>SimpleServlet</a:t>
            </a:r>
            <a:r>
              <a:rPr lang="en-IN" sz="1100" dirty="0">
                <a:latin typeface="Courier" pitchFamily="2" charset="0"/>
              </a:rPr>
              <a:t> </a:t>
            </a:r>
            <a:r>
              <a:rPr lang="en-IN" sz="1100" dirty="0">
                <a:solidFill>
                  <a:srgbClr val="7F0055"/>
                </a:solidFill>
                <a:latin typeface="Courier" pitchFamily="2" charset="0"/>
              </a:rPr>
              <a:t>extends</a:t>
            </a:r>
            <a:r>
              <a:rPr lang="en-IN" sz="1100" dirty="0">
                <a:latin typeface="Courier" pitchFamily="2" charset="0"/>
              </a:rPr>
              <a:t> </a:t>
            </a:r>
            <a:r>
              <a:rPr lang="en-IN" sz="1100" dirty="0" err="1">
                <a:latin typeface="Courier" pitchFamily="2" charset="0"/>
              </a:rPr>
              <a:t>HttpServlet</a:t>
            </a:r>
            <a:r>
              <a:rPr lang="en-IN" sz="1100" dirty="0">
                <a:latin typeface="Courier" pitchFamily="2" charset="0"/>
              </a:rPr>
              <a:t> {</a:t>
            </a:r>
          </a:p>
          <a:p>
            <a:r>
              <a:rPr lang="en-IN" sz="1100" dirty="0">
                <a:solidFill>
                  <a:srgbClr val="7F0055"/>
                </a:solidFill>
                <a:latin typeface="Courier" pitchFamily="2" charset="0"/>
              </a:rPr>
              <a:t>private</a:t>
            </a:r>
            <a:r>
              <a:rPr lang="en-IN" sz="1100" dirty="0">
                <a:solidFill>
                  <a:srgbClr val="000000"/>
                </a:solidFill>
                <a:latin typeface="Courier" pitchFamily="2" charset="0"/>
              </a:rPr>
              <a:t> </a:t>
            </a:r>
            <a:r>
              <a:rPr lang="en-IN" sz="1100" dirty="0">
                <a:solidFill>
                  <a:srgbClr val="7F0055"/>
                </a:solidFill>
                <a:latin typeface="Courier" pitchFamily="2" charset="0"/>
              </a:rPr>
              <a:t>static</a:t>
            </a:r>
            <a:r>
              <a:rPr lang="en-IN" sz="1100" dirty="0">
                <a:solidFill>
                  <a:srgbClr val="000000"/>
                </a:solidFill>
                <a:latin typeface="Courier" pitchFamily="2" charset="0"/>
              </a:rPr>
              <a:t> </a:t>
            </a:r>
            <a:r>
              <a:rPr lang="en-IN" sz="1100" dirty="0">
                <a:solidFill>
                  <a:srgbClr val="7F0055"/>
                </a:solidFill>
                <a:latin typeface="Courier" pitchFamily="2" charset="0"/>
              </a:rPr>
              <a:t>final</a:t>
            </a:r>
            <a:r>
              <a:rPr lang="en-IN" sz="1100" dirty="0">
                <a:solidFill>
                  <a:srgbClr val="000000"/>
                </a:solidFill>
                <a:latin typeface="Courier" pitchFamily="2" charset="0"/>
              </a:rPr>
              <a:t> </a:t>
            </a:r>
            <a:r>
              <a:rPr lang="en-IN" sz="1100" dirty="0">
                <a:solidFill>
                  <a:srgbClr val="7F0055"/>
                </a:solidFill>
                <a:latin typeface="Courier" pitchFamily="2" charset="0"/>
              </a:rPr>
              <a:t>long</a:t>
            </a:r>
            <a:r>
              <a:rPr lang="en-IN" sz="1100" dirty="0">
                <a:solidFill>
                  <a:srgbClr val="000000"/>
                </a:solidFill>
                <a:latin typeface="Courier" pitchFamily="2" charset="0"/>
              </a:rPr>
              <a:t> </a:t>
            </a:r>
            <a:r>
              <a:rPr lang="en-IN" sz="1100" dirty="0" err="1">
                <a:solidFill>
                  <a:srgbClr val="0000C0"/>
                </a:solidFill>
                <a:latin typeface="Courier" pitchFamily="2" charset="0"/>
              </a:rPr>
              <a:t>serialVersionUID</a:t>
            </a:r>
            <a:r>
              <a:rPr lang="en-IN" sz="1100" dirty="0">
                <a:solidFill>
                  <a:srgbClr val="000000"/>
                </a:solidFill>
                <a:latin typeface="Courier" pitchFamily="2" charset="0"/>
              </a:rPr>
              <a:t> = 1L;</a:t>
            </a:r>
            <a:endParaRPr lang="en-IN" sz="1100" dirty="0">
              <a:solidFill>
                <a:srgbClr val="7F0055"/>
              </a:solidFill>
              <a:latin typeface="Courier" pitchFamily="2" charset="0"/>
            </a:endParaRPr>
          </a:p>
          <a:p>
            <a:r>
              <a:rPr lang="en-IN" sz="1100" dirty="0">
                <a:latin typeface="Courier" pitchFamily="2" charset="0"/>
              </a:rPr>
              <a:t>   </a:t>
            </a:r>
          </a:p>
          <a:p>
            <a:r>
              <a:rPr lang="en-IN" sz="1100" dirty="0">
                <a:solidFill>
                  <a:srgbClr val="7F0055"/>
                </a:solidFill>
                <a:latin typeface="Courier" pitchFamily="2" charset="0"/>
              </a:rPr>
              <a:t>protected</a:t>
            </a:r>
            <a:r>
              <a:rPr lang="en-IN" sz="1100" dirty="0">
                <a:latin typeface="Courier" pitchFamily="2" charset="0"/>
              </a:rPr>
              <a:t> </a:t>
            </a:r>
            <a:r>
              <a:rPr lang="en-IN" sz="1100" dirty="0">
                <a:solidFill>
                  <a:srgbClr val="7F0055"/>
                </a:solidFill>
                <a:latin typeface="Courier" pitchFamily="2" charset="0"/>
              </a:rPr>
              <a:t>void</a:t>
            </a:r>
            <a:r>
              <a:rPr lang="en-IN" sz="1100" dirty="0">
                <a:latin typeface="Courier" pitchFamily="2" charset="0"/>
              </a:rPr>
              <a:t> </a:t>
            </a:r>
            <a:r>
              <a:rPr lang="en-IN" sz="1100" dirty="0" err="1">
                <a:latin typeface="Courier" pitchFamily="2" charset="0"/>
              </a:rPr>
              <a:t>doGet</a:t>
            </a:r>
            <a:r>
              <a:rPr lang="en-IN" sz="1100" dirty="0">
                <a:latin typeface="Courier" pitchFamily="2" charset="0"/>
              </a:rPr>
              <a:t>(</a:t>
            </a:r>
            <a:r>
              <a:rPr lang="en-IN" sz="1100" dirty="0" err="1">
                <a:latin typeface="Courier" pitchFamily="2" charset="0"/>
              </a:rPr>
              <a:t>HttpServletRequest</a:t>
            </a:r>
            <a:r>
              <a:rPr lang="en-IN" sz="1100" dirty="0">
                <a:latin typeface="Courier" pitchFamily="2" charset="0"/>
              </a:rPr>
              <a:t> </a:t>
            </a:r>
            <a:r>
              <a:rPr lang="en-IN" sz="1100" dirty="0">
                <a:solidFill>
                  <a:srgbClr val="6A3E3E"/>
                </a:solidFill>
                <a:latin typeface="Courier" pitchFamily="2" charset="0"/>
              </a:rPr>
              <a:t>request</a:t>
            </a:r>
            <a:r>
              <a:rPr lang="en-IN" sz="1100" dirty="0">
                <a:latin typeface="Courier" pitchFamily="2" charset="0"/>
              </a:rPr>
              <a:t>, </a:t>
            </a:r>
            <a:r>
              <a:rPr lang="en-IN" sz="1100" dirty="0" err="1">
                <a:latin typeface="Courier" pitchFamily="2" charset="0"/>
              </a:rPr>
              <a:t>HttpServletResponse</a:t>
            </a:r>
            <a:r>
              <a:rPr lang="en-IN" sz="1100" dirty="0">
                <a:latin typeface="Courier" pitchFamily="2" charset="0"/>
              </a:rPr>
              <a:t> </a:t>
            </a:r>
            <a:r>
              <a:rPr lang="en-IN" sz="1100" dirty="0">
                <a:solidFill>
                  <a:srgbClr val="6A3E3E"/>
                </a:solidFill>
                <a:latin typeface="Courier" pitchFamily="2" charset="0"/>
              </a:rPr>
              <a:t>response</a:t>
            </a:r>
            <a:r>
              <a:rPr lang="en-IN" sz="1100" dirty="0">
                <a:latin typeface="Courier" pitchFamily="2" charset="0"/>
              </a:rPr>
              <a:t>) </a:t>
            </a:r>
            <a:r>
              <a:rPr lang="en-IN" sz="1100" dirty="0">
                <a:solidFill>
                  <a:srgbClr val="7F0055"/>
                </a:solidFill>
                <a:latin typeface="Courier" pitchFamily="2" charset="0"/>
              </a:rPr>
              <a:t>throws</a:t>
            </a:r>
            <a:r>
              <a:rPr lang="en-IN" sz="1100" dirty="0">
                <a:latin typeface="Courier" pitchFamily="2" charset="0"/>
              </a:rPr>
              <a:t> </a:t>
            </a:r>
            <a:r>
              <a:rPr lang="en-IN" sz="1100" dirty="0" err="1">
                <a:latin typeface="Courier" pitchFamily="2" charset="0"/>
              </a:rPr>
              <a:t>ServletException</a:t>
            </a:r>
            <a:r>
              <a:rPr lang="en-IN" sz="1100" dirty="0">
                <a:latin typeface="Courier" pitchFamily="2" charset="0"/>
              </a:rPr>
              <a:t>, </a:t>
            </a:r>
            <a:r>
              <a:rPr lang="en-IN" sz="1100" dirty="0" err="1">
                <a:latin typeface="Courier" pitchFamily="2" charset="0"/>
              </a:rPr>
              <a:t>IOException</a:t>
            </a:r>
            <a:r>
              <a:rPr lang="en-IN" sz="1100" dirty="0">
                <a:latin typeface="Courier" pitchFamily="2" charset="0"/>
              </a:rPr>
              <a:t> {</a:t>
            </a:r>
          </a:p>
          <a:p>
            <a:r>
              <a:rPr lang="en-IN" sz="1100" dirty="0" err="1">
                <a:solidFill>
                  <a:srgbClr val="6A3E3E"/>
                </a:solidFill>
                <a:latin typeface="Courier" pitchFamily="2" charset="0"/>
              </a:rPr>
              <a:t>response</a:t>
            </a:r>
            <a:r>
              <a:rPr lang="en-IN" sz="1100" dirty="0" err="1">
                <a:latin typeface="Courier" pitchFamily="2" charset="0"/>
              </a:rPr>
              <a:t>.getWriter</a:t>
            </a:r>
            <a:r>
              <a:rPr lang="en-IN" sz="1100" dirty="0">
                <a:latin typeface="Courier" pitchFamily="2" charset="0"/>
              </a:rPr>
              <a:t>().append(</a:t>
            </a:r>
            <a:r>
              <a:rPr lang="en-IN" sz="1100" dirty="0">
                <a:solidFill>
                  <a:srgbClr val="2A00FF"/>
                </a:solidFill>
                <a:latin typeface="Courier" pitchFamily="2" charset="0"/>
              </a:rPr>
              <a:t>"Served at: "</a:t>
            </a:r>
            <a:r>
              <a:rPr lang="en-IN" sz="1100" dirty="0">
                <a:latin typeface="Courier" pitchFamily="2" charset="0"/>
              </a:rPr>
              <a:t>).append(</a:t>
            </a:r>
            <a:r>
              <a:rPr lang="en-IN" sz="1100" dirty="0" err="1">
                <a:solidFill>
                  <a:srgbClr val="6A3E3E"/>
                </a:solidFill>
                <a:latin typeface="Courier" pitchFamily="2" charset="0"/>
              </a:rPr>
              <a:t>request</a:t>
            </a:r>
            <a:r>
              <a:rPr lang="en-IN" sz="1100" dirty="0" err="1">
                <a:latin typeface="Courier" pitchFamily="2" charset="0"/>
              </a:rPr>
              <a:t>.getContextPath</a:t>
            </a:r>
            <a:r>
              <a:rPr lang="en-IN" sz="1100" dirty="0">
                <a:latin typeface="Courier" pitchFamily="2" charset="0"/>
              </a:rPr>
              <a:t>());</a:t>
            </a:r>
          </a:p>
          <a:p>
            <a:r>
              <a:rPr lang="en-IN" sz="1100" dirty="0">
                <a:latin typeface="Courier" pitchFamily="2" charset="0"/>
              </a:rPr>
              <a:t>}</a:t>
            </a:r>
            <a:br>
              <a:rPr lang="en-IN" sz="1100" dirty="0">
                <a:latin typeface="Courier" pitchFamily="2" charset="0"/>
              </a:rPr>
            </a:br>
            <a:endParaRPr lang="en-IN" sz="1100" dirty="0">
              <a:latin typeface="Courier" pitchFamily="2" charset="0"/>
            </a:endParaRPr>
          </a:p>
          <a:p>
            <a:r>
              <a:rPr lang="en-IN" sz="1100" dirty="0">
                <a:solidFill>
                  <a:srgbClr val="7F0055"/>
                </a:solidFill>
                <a:latin typeface="Courier" pitchFamily="2" charset="0"/>
              </a:rPr>
              <a:t>protected</a:t>
            </a:r>
            <a:r>
              <a:rPr lang="en-IN" sz="1100" dirty="0">
                <a:latin typeface="Courier" pitchFamily="2" charset="0"/>
              </a:rPr>
              <a:t> </a:t>
            </a:r>
            <a:r>
              <a:rPr lang="en-IN" sz="1100" dirty="0">
                <a:solidFill>
                  <a:srgbClr val="7F0055"/>
                </a:solidFill>
                <a:latin typeface="Courier" pitchFamily="2" charset="0"/>
              </a:rPr>
              <a:t>void</a:t>
            </a:r>
            <a:r>
              <a:rPr lang="en-IN" sz="1100" dirty="0">
                <a:latin typeface="Courier" pitchFamily="2" charset="0"/>
              </a:rPr>
              <a:t> </a:t>
            </a:r>
            <a:r>
              <a:rPr lang="en-IN" sz="1100" dirty="0" err="1">
                <a:latin typeface="Courier" pitchFamily="2" charset="0"/>
              </a:rPr>
              <a:t>doPost</a:t>
            </a:r>
            <a:r>
              <a:rPr lang="en-IN" sz="1100" dirty="0">
                <a:latin typeface="Courier" pitchFamily="2" charset="0"/>
              </a:rPr>
              <a:t>(</a:t>
            </a:r>
            <a:r>
              <a:rPr lang="en-IN" sz="1100" dirty="0" err="1">
                <a:latin typeface="Courier" pitchFamily="2" charset="0"/>
              </a:rPr>
              <a:t>HttpServletRequest</a:t>
            </a:r>
            <a:r>
              <a:rPr lang="en-IN" sz="1100" dirty="0">
                <a:latin typeface="Courier" pitchFamily="2" charset="0"/>
              </a:rPr>
              <a:t> </a:t>
            </a:r>
            <a:r>
              <a:rPr lang="en-IN" sz="1100" dirty="0">
                <a:solidFill>
                  <a:srgbClr val="6A3E3E"/>
                </a:solidFill>
                <a:latin typeface="Courier" pitchFamily="2" charset="0"/>
              </a:rPr>
              <a:t>request</a:t>
            </a:r>
            <a:r>
              <a:rPr lang="en-IN" sz="1100" dirty="0">
                <a:latin typeface="Courier" pitchFamily="2" charset="0"/>
              </a:rPr>
              <a:t>, </a:t>
            </a:r>
            <a:r>
              <a:rPr lang="en-IN" sz="1100" dirty="0" err="1">
                <a:latin typeface="Courier" pitchFamily="2" charset="0"/>
              </a:rPr>
              <a:t>HttpServletResponse</a:t>
            </a:r>
            <a:r>
              <a:rPr lang="en-IN" sz="1100" dirty="0">
                <a:latin typeface="Courier" pitchFamily="2" charset="0"/>
              </a:rPr>
              <a:t> </a:t>
            </a:r>
            <a:r>
              <a:rPr lang="en-IN" sz="1100" dirty="0">
                <a:solidFill>
                  <a:srgbClr val="6A3E3E"/>
                </a:solidFill>
                <a:latin typeface="Courier" pitchFamily="2" charset="0"/>
              </a:rPr>
              <a:t>response</a:t>
            </a:r>
            <a:r>
              <a:rPr lang="en-IN" sz="1100" dirty="0">
                <a:latin typeface="Courier" pitchFamily="2" charset="0"/>
              </a:rPr>
              <a:t>) </a:t>
            </a:r>
            <a:r>
              <a:rPr lang="en-IN" sz="1100" dirty="0">
                <a:solidFill>
                  <a:srgbClr val="7F0055"/>
                </a:solidFill>
                <a:latin typeface="Courier" pitchFamily="2" charset="0"/>
              </a:rPr>
              <a:t>throws</a:t>
            </a:r>
            <a:r>
              <a:rPr lang="en-IN" sz="1100" dirty="0">
                <a:latin typeface="Courier" pitchFamily="2" charset="0"/>
              </a:rPr>
              <a:t> </a:t>
            </a:r>
            <a:r>
              <a:rPr lang="en-IN" sz="1100" dirty="0" err="1">
                <a:latin typeface="Courier" pitchFamily="2" charset="0"/>
              </a:rPr>
              <a:t>ServletException</a:t>
            </a:r>
            <a:r>
              <a:rPr lang="en-IN" sz="1100" dirty="0">
                <a:latin typeface="Courier" pitchFamily="2" charset="0"/>
              </a:rPr>
              <a:t>, </a:t>
            </a:r>
            <a:r>
              <a:rPr lang="en-IN" sz="1100" dirty="0" err="1">
                <a:latin typeface="Courier" pitchFamily="2" charset="0"/>
              </a:rPr>
              <a:t>IOException</a:t>
            </a:r>
            <a:r>
              <a:rPr lang="en-IN" sz="1100" dirty="0">
                <a:latin typeface="Courier" pitchFamily="2" charset="0"/>
              </a:rPr>
              <a:t> {</a:t>
            </a:r>
          </a:p>
          <a:p>
            <a:r>
              <a:rPr lang="en-IN" sz="1100" dirty="0" err="1">
                <a:solidFill>
                  <a:srgbClr val="000000"/>
                </a:solidFill>
                <a:latin typeface="Courier" pitchFamily="2" charset="0"/>
              </a:rPr>
              <a:t>doGet</a:t>
            </a:r>
            <a:r>
              <a:rPr lang="en-IN" sz="1100" dirty="0">
                <a:solidFill>
                  <a:srgbClr val="000000"/>
                </a:solidFill>
                <a:latin typeface="Courier" pitchFamily="2" charset="0"/>
              </a:rPr>
              <a:t>(</a:t>
            </a:r>
            <a:r>
              <a:rPr lang="en-IN" sz="1100" dirty="0">
                <a:solidFill>
                  <a:srgbClr val="6A3E3E"/>
                </a:solidFill>
                <a:latin typeface="Courier" pitchFamily="2" charset="0"/>
              </a:rPr>
              <a:t>request</a:t>
            </a:r>
            <a:r>
              <a:rPr lang="en-IN" sz="1100" dirty="0">
                <a:solidFill>
                  <a:srgbClr val="000000"/>
                </a:solidFill>
                <a:latin typeface="Courier" pitchFamily="2" charset="0"/>
              </a:rPr>
              <a:t>, </a:t>
            </a:r>
            <a:r>
              <a:rPr lang="en-IN" sz="1100" dirty="0">
                <a:solidFill>
                  <a:srgbClr val="6A3E3E"/>
                </a:solidFill>
                <a:latin typeface="Courier" pitchFamily="2" charset="0"/>
              </a:rPr>
              <a:t>response</a:t>
            </a:r>
            <a:r>
              <a:rPr lang="en-IN" sz="1100" dirty="0">
                <a:solidFill>
                  <a:srgbClr val="000000"/>
                </a:solidFill>
                <a:latin typeface="Courier" pitchFamily="2" charset="0"/>
              </a:rPr>
              <a:t>);</a:t>
            </a:r>
            <a:endParaRPr lang="en-IN" sz="1100" dirty="0">
              <a:solidFill>
                <a:srgbClr val="6A3E3E"/>
              </a:solidFill>
              <a:latin typeface="Courier" pitchFamily="2" charset="0"/>
            </a:endParaRPr>
          </a:p>
          <a:p>
            <a:r>
              <a:rPr lang="en-IN" sz="1100" dirty="0">
                <a:latin typeface="Courier" pitchFamily="2" charset="0"/>
              </a:rPr>
              <a:t>}</a:t>
            </a:r>
          </a:p>
          <a:p>
            <a:r>
              <a:rPr lang="en-IN" sz="1100" dirty="0">
                <a:latin typeface="Courier" pitchFamily="2" charset="0"/>
              </a:rPr>
              <a:t>}</a:t>
            </a:r>
          </a:p>
        </p:txBody>
      </p:sp>
    </p:spTree>
    <p:extLst>
      <p:ext uri="{BB962C8B-B14F-4D97-AF65-F5344CB8AC3E}">
        <p14:creationId xmlns:p14="http://schemas.microsoft.com/office/powerpoint/2010/main" val="1362505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in Eclipse STS</a:t>
            </a:r>
            <a:endParaRPr lang="th-TH" altLang="en-US" sz="2800" dirty="0">
              <a:solidFill>
                <a:schemeClr val="bg1"/>
              </a:solidFill>
            </a:endParaRPr>
          </a:p>
        </p:txBody>
      </p:sp>
      <p:pic>
        <p:nvPicPr>
          <p:cNvPr id="4" name="Picture 3">
            <a:extLst>
              <a:ext uri="{FF2B5EF4-FFF2-40B4-BE49-F238E27FC236}">
                <a16:creationId xmlns:a16="http://schemas.microsoft.com/office/drawing/2014/main" id="{73CCCA1E-F142-B445-84C2-E6FC00211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66750"/>
            <a:ext cx="2845982" cy="4171950"/>
          </a:xfrm>
          <a:prstGeom prst="rect">
            <a:avLst/>
          </a:prstGeom>
        </p:spPr>
      </p:pic>
      <p:pic>
        <p:nvPicPr>
          <p:cNvPr id="10" name="Picture 9">
            <a:extLst>
              <a:ext uri="{FF2B5EF4-FFF2-40B4-BE49-F238E27FC236}">
                <a16:creationId xmlns:a16="http://schemas.microsoft.com/office/drawing/2014/main" id="{796DAF80-74F4-5B4E-B3A7-0997D4D55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819150"/>
            <a:ext cx="3570793" cy="3638550"/>
          </a:xfrm>
          <a:prstGeom prst="rect">
            <a:avLst/>
          </a:prstGeom>
        </p:spPr>
      </p:pic>
    </p:spTree>
    <p:extLst>
      <p:ext uri="{BB962C8B-B14F-4D97-AF65-F5344CB8AC3E}">
        <p14:creationId xmlns:p14="http://schemas.microsoft.com/office/powerpoint/2010/main" val="256540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in Eclipse STS</a:t>
            </a:r>
            <a:endParaRPr lang="th-TH" altLang="en-US" sz="2800" dirty="0">
              <a:solidFill>
                <a:schemeClr val="bg1"/>
              </a:solidFill>
            </a:endParaRPr>
          </a:p>
        </p:txBody>
      </p:sp>
      <p:pic>
        <p:nvPicPr>
          <p:cNvPr id="3" name="Picture 2">
            <a:extLst>
              <a:ext uri="{FF2B5EF4-FFF2-40B4-BE49-F238E27FC236}">
                <a16:creationId xmlns:a16="http://schemas.microsoft.com/office/drawing/2014/main" id="{88C503B5-E237-4D41-8EDE-DEF31B504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666750"/>
            <a:ext cx="2742018" cy="4019550"/>
          </a:xfrm>
          <a:prstGeom prst="rect">
            <a:avLst/>
          </a:prstGeom>
        </p:spPr>
      </p:pic>
      <p:pic>
        <p:nvPicPr>
          <p:cNvPr id="6" name="Picture 5">
            <a:extLst>
              <a:ext uri="{FF2B5EF4-FFF2-40B4-BE49-F238E27FC236}">
                <a16:creationId xmlns:a16="http://schemas.microsoft.com/office/drawing/2014/main" id="{2ED950FD-660C-4342-AAE0-9543C23F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666750"/>
            <a:ext cx="2743667" cy="4019550"/>
          </a:xfrm>
          <a:prstGeom prst="rect">
            <a:avLst/>
          </a:prstGeom>
        </p:spPr>
      </p:pic>
    </p:spTree>
    <p:extLst>
      <p:ext uri="{BB962C8B-B14F-4D97-AF65-F5344CB8AC3E}">
        <p14:creationId xmlns:p14="http://schemas.microsoft.com/office/powerpoint/2010/main" val="3489488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in Eclipse STS</a:t>
            </a:r>
            <a:endParaRPr lang="th-TH" altLang="en-US" sz="2800" dirty="0">
              <a:solidFill>
                <a:schemeClr val="bg1"/>
              </a:solidFill>
            </a:endParaRPr>
          </a:p>
        </p:txBody>
      </p:sp>
      <p:pic>
        <p:nvPicPr>
          <p:cNvPr id="4" name="Picture 3">
            <a:extLst>
              <a:ext uri="{FF2B5EF4-FFF2-40B4-BE49-F238E27FC236}">
                <a16:creationId xmlns:a16="http://schemas.microsoft.com/office/drawing/2014/main" id="{2FA8BC81-30D2-514B-8906-82BD84112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73" y="905489"/>
            <a:ext cx="4677927" cy="3333797"/>
          </a:xfrm>
          <a:prstGeom prst="rect">
            <a:avLst/>
          </a:prstGeom>
        </p:spPr>
      </p:pic>
      <p:pic>
        <p:nvPicPr>
          <p:cNvPr id="7" name="Picture 6">
            <a:extLst>
              <a:ext uri="{FF2B5EF4-FFF2-40B4-BE49-F238E27FC236}">
                <a16:creationId xmlns:a16="http://schemas.microsoft.com/office/drawing/2014/main" id="{06A474A3-7A44-D942-A04E-6E0EA0E3C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781687"/>
            <a:ext cx="3906982" cy="3581400"/>
          </a:xfrm>
          <a:prstGeom prst="rect">
            <a:avLst/>
          </a:prstGeom>
        </p:spPr>
      </p:pic>
    </p:spTree>
    <p:extLst>
      <p:ext uri="{BB962C8B-B14F-4D97-AF65-F5344CB8AC3E}">
        <p14:creationId xmlns:p14="http://schemas.microsoft.com/office/powerpoint/2010/main" val="40812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in Eclipse STS</a:t>
            </a:r>
            <a:endParaRPr lang="th-TH" altLang="en-US" sz="2800" dirty="0">
              <a:solidFill>
                <a:schemeClr val="bg1"/>
              </a:solidFill>
            </a:endParaRPr>
          </a:p>
        </p:txBody>
      </p:sp>
      <p:pic>
        <p:nvPicPr>
          <p:cNvPr id="3" name="Picture 2">
            <a:extLst>
              <a:ext uri="{FF2B5EF4-FFF2-40B4-BE49-F238E27FC236}">
                <a16:creationId xmlns:a16="http://schemas.microsoft.com/office/drawing/2014/main" id="{CB26A6FE-D94B-A84B-A816-608B2DA55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78873"/>
            <a:ext cx="4343400" cy="3997902"/>
          </a:xfrm>
          <a:prstGeom prst="rect">
            <a:avLst/>
          </a:prstGeom>
        </p:spPr>
      </p:pic>
    </p:spTree>
    <p:extLst>
      <p:ext uri="{BB962C8B-B14F-4D97-AF65-F5344CB8AC3E}">
        <p14:creationId xmlns:p14="http://schemas.microsoft.com/office/powerpoint/2010/main" val="3404785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in Eclipse STS</a:t>
            </a:r>
            <a:endParaRPr lang="th-TH" altLang="en-US" sz="2800" dirty="0">
              <a:solidFill>
                <a:schemeClr val="bg1"/>
              </a:solidFill>
            </a:endParaRPr>
          </a:p>
        </p:txBody>
      </p:sp>
      <p:pic>
        <p:nvPicPr>
          <p:cNvPr id="3" name="Picture 2">
            <a:extLst>
              <a:ext uri="{FF2B5EF4-FFF2-40B4-BE49-F238E27FC236}">
                <a16:creationId xmlns:a16="http://schemas.microsoft.com/office/drawing/2014/main" id="{A5F5A803-22DB-554F-95D4-60222B904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66750"/>
            <a:ext cx="3713315" cy="4095750"/>
          </a:xfrm>
          <a:prstGeom prst="rect">
            <a:avLst/>
          </a:prstGeom>
        </p:spPr>
      </p:pic>
      <p:pic>
        <p:nvPicPr>
          <p:cNvPr id="5" name="Picture 4">
            <a:extLst>
              <a:ext uri="{FF2B5EF4-FFF2-40B4-BE49-F238E27FC236}">
                <a16:creationId xmlns:a16="http://schemas.microsoft.com/office/drawing/2014/main" id="{3DCB5E3E-4C24-C24A-BDB9-3CC2F64B1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631703"/>
            <a:ext cx="3352800" cy="4130797"/>
          </a:xfrm>
          <a:prstGeom prst="rect">
            <a:avLst/>
          </a:prstGeom>
        </p:spPr>
      </p:pic>
    </p:spTree>
    <p:extLst>
      <p:ext uri="{BB962C8B-B14F-4D97-AF65-F5344CB8AC3E}">
        <p14:creationId xmlns:p14="http://schemas.microsoft.com/office/powerpoint/2010/main" val="104108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in Eclipse STS</a:t>
            </a:r>
            <a:endParaRPr lang="th-TH" altLang="en-US" sz="2800" dirty="0">
              <a:solidFill>
                <a:schemeClr val="bg1"/>
              </a:solidFill>
            </a:endParaRPr>
          </a:p>
        </p:txBody>
      </p:sp>
      <p:pic>
        <p:nvPicPr>
          <p:cNvPr id="4" name="Picture 3">
            <a:extLst>
              <a:ext uri="{FF2B5EF4-FFF2-40B4-BE49-F238E27FC236}">
                <a16:creationId xmlns:a16="http://schemas.microsoft.com/office/drawing/2014/main" id="{0CA21BDA-80FA-EB45-A4F5-D6E48863C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666750"/>
            <a:ext cx="5656608" cy="4038600"/>
          </a:xfrm>
          <a:prstGeom prst="rect">
            <a:avLst/>
          </a:prstGeom>
        </p:spPr>
      </p:pic>
    </p:spTree>
    <p:extLst>
      <p:ext uri="{BB962C8B-B14F-4D97-AF65-F5344CB8AC3E}">
        <p14:creationId xmlns:p14="http://schemas.microsoft.com/office/powerpoint/2010/main" val="280934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a:t>
            </a:r>
            <a:r>
              <a:rPr lang="en-US" altLang="en-US" sz="2800" dirty="0" err="1">
                <a:solidFill>
                  <a:schemeClr val="bg1"/>
                </a:solidFill>
              </a:rPr>
              <a:t>Init</a:t>
            </a:r>
            <a:r>
              <a:rPr lang="en-US" altLang="en-US" sz="2800" dirty="0">
                <a:solidFill>
                  <a:schemeClr val="bg1"/>
                </a:solidFill>
              </a:rPr>
              <a:t> Method</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a:bodyPr>
          <a:lstStyle/>
          <a:p>
            <a:r>
              <a:rPr lang="en-US" altLang="en-US" sz="1800" dirty="0"/>
              <a:t>A Servlet is a Java class that implements the Servlet interface. This interface has three methods that define the Servlet's life cycle:</a:t>
            </a:r>
          </a:p>
          <a:p>
            <a:r>
              <a:rPr lang="en-US" altLang="en-US" sz="1800" b="1" dirty="0">
                <a:latin typeface="Courier New" panose="02070309020205020404" pitchFamily="49" charset="0"/>
              </a:rPr>
              <a:t>public void </a:t>
            </a:r>
            <a:r>
              <a:rPr lang="en-US" altLang="en-US" sz="1800" b="1" dirty="0" err="1">
                <a:latin typeface="Courier New" panose="02070309020205020404" pitchFamily="49" charset="0"/>
              </a:rPr>
              <a:t>init</a:t>
            </a:r>
            <a:r>
              <a:rPr lang="en-US" altLang="en-US" sz="1800" b="1" dirty="0">
                <a:latin typeface="Courier New" panose="02070309020205020404" pitchFamily="49" charset="0"/>
              </a:rPr>
              <a:t>(</a:t>
            </a:r>
            <a:r>
              <a:rPr lang="en-US" altLang="en-US" sz="1800" b="1" dirty="0" err="1">
                <a:latin typeface="Courier New" panose="02070309020205020404" pitchFamily="49" charset="0"/>
              </a:rPr>
              <a:t>ServletConfig</a:t>
            </a:r>
            <a:r>
              <a:rPr lang="en-US" altLang="en-US" sz="1800" b="1" dirty="0">
                <a:latin typeface="Courier New" panose="02070309020205020404" pitchFamily="49" charset="0"/>
              </a:rPr>
              <a:t> config) throws </a:t>
            </a:r>
            <a:r>
              <a:rPr lang="en-US" altLang="en-US" sz="1800" b="1" dirty="0" err="1">
                <a:latin typeface="Courier New" panose="02070309020205020404" pitchFamily="49" charset="0"/>
              </a:rPr>
              <a:t>ServletException</a:t>
            </a:r>
            <a:r>
              <a:rPr lang="en-US" altLang="en-US" sz="1800" dirty="0">
                <a:latin typeface="Verdana" panose="020B0604030504040204" pitchFamily="34" charset="0"/>
              </a:rPr>
              <a:t> </a:t>
            </a:r>
          </a:p>
          <a:p>
            <a:r>
              <a:rPr lang="en-US" altLang="en-US" sz="1800" dirty="0"/>
              <a:t>This method is called once when the Servlet is loaded into the Servlet engine, before the Servlet is asked to process its first request.</a:t>
            </a:r>
            <a:r>
              <a:rPr lang="en-US" altLang="en-US" sz="1800" dirty="0">
                <a:latin typeface="Verdana" panose="020B0604030504040204" pitchFamily="34" charset="0"/>
              </a:rPr>
              <a:t> </a:t>
            </a:r>
          </a:p>
        </p:txBody>
      </p:sp>
    </p:spTree>
    <p:extLst>
      <p:ext uri="{BB962C8B-B14F-4D97-AF65-F5344CB8AC3E}">
        <p14:creationId xmlns:p14="http://schemas.microsoft.com/office/powerpoint/2010/main" val="419302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Service Method</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a:bodyPr>
          <a:lstStyle/>
          <a:p>
            <a:r>
              <a:rPr lang="en-US" altLang="en-US" sz="1800" b="1" dirty="0">
                <a:latin typeface="Courier New" panose="02070309020205020404" pitchFamily="49" charset="0"/>
              </a:rPr>
              <a:t>public void service(</a:t>
            </a:r>
            <a:r>
              <a:rPr lang="en-US" altLang="en-US" sz="1800" b="1" dirty="0" err="1">
                <a:latin typeface="Courier New" panose="02070309020205020404" pitchFamily="49" charset="0"/>
              </a:rPr>
              <a:t>ServletRequest</a:t>
            </a:r>
            <a:r>
              <a:rPr lang="en-US" altLang="en-US" sz="1800" b="1" dirty="0">
                <a:latin typeface="Courier New" panose="02070309020205020404" pitchFamily="49" charset="0"/>
              </a:rPr>
              <a:t> request, </a:t>
            </a:r>
            <a:r>
              <a:rPr lang="en-US" altLang="en-US" sz="1800" b="1" dirty="0" err="1">
                <a:latin typeface="Courier New" panose="02070309020205020404" pitchFamily="49" charset="0"/>
              </a:rPr>
              <a:t>ServletResponse</a:t>
            </a:r>
            <a:r>
              <a:rPr lang="en-US" altLang="en-US" sz="1800" b="1" dirty="0">
                <a:latin typeface="Courier New" panose="02070309020205020404" pitchFamily="49" charset="0"/>
              </a:rPr>
              <a:t> response) throws </a:t>
            </a:r>
            <a:r>
              <a:rPr lang="en-US" altLang="en-US" sz="1800" b="1" dirty="0" err="1">
                <a:latin typeface="Courier New" panose="02070309020205020404" pitchFamily="49" charset="0"/>
              </a:rPr>
              <a:t>ServletException</a:t>
            </a:r>
            <a:r>
              <a:rPr lang="en-US" altLang="en-US" sz="1800" b="1" dirty="0">
                <a:latin typeface="Courier New" panose="02070309020205020404" pitchFamily="49" charset="0"/>
              </a:rPr>
              <a:t>, </a:t>
            </a:r>
            <a:r>
              <a:rPr lang="en-US" altLang="en-US" sz="1800" b="1" dirty="0" err="1">
                <a:latin typeface="Courier New" panose="02070309020205020404" pitchFamily="49" charset="0"/>
              </a:rPr>
              <a:t>IOException</a:t>
            </a:r>
            <a:endParaRPr lang="en-US" altLang="en-US" sz="1800" b="1" dirty="0">
              <a:latin typeface="Courier New" panose="02070309020205020404" pitchFamily="49" charset="0"/>
            </a:endParaRPr>
          </a:p>
          <a:p>
            <a:r>
              <a:rPr lang="en-US" altLang="en-US" sz="1800" dirty="0"/>
              <a:t>This method is called to process a request. It can be called zero, one or many times until the servlet is unloaded. Multiple threads (one per request) can execute this method in parallel so it must be thread safe.</a:t>
            </a:r>
          </a:p>
        </p:txBody>
      </p:sp>
    </p:spTree>
    <p:extLst>
      <p:ext uri="{BB962C8B-B14F-4D97-AF65-F5344CB8AC3E}">
        <p14:creationId xmlns:p14="http://schemas.microsoft.com/office/powerpoint/2010/main" val="327761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Destroy Method</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a:bodyPr>
          <a:lstStyle/>
          <a:p>
            <a:r>
              <a:rPr lang="en-US" altLang="en-US" sz="1800" b="1" dirty="0">
                <a:latin typeface="Courier New" panose="02070309020205020404" pitchFamily="49" charset="0"/>
              </a:rPr>
              <a:t>public void destroy()</a:t>
            </a:r>
            <a:r>
              <a:rPr lang="en-US" altLang="en-US" sz="1800" dirty="0">
                <a:latin typeface="Verdana" panose="020B0604030504040204" pitchFamily="34" charset="0"/>
              </a:rPr>
              <a:t> </a:t>
            </a:r>
          </a:p>
          <a:p>
            <a:r>
              <a:rPr lang="en-US" altLang="en-US" sz="1800" dirty="0"/>
              <a:t>This method is called once just before the Servlet is unloaded and taken out of service.</a:t>
            </a:r>
          </a:p>
          <a:p>
            <a:r>
              <a:rPr lang="en-US" altLang="en-US" sz="1800" dirty="0"/>
              <a:t>The </a:t>
            </a:r>
            <a:r>
              <a:rPr lang="en-US" altLang="en-US" sz="1800" dirty="0" err="1"/>
              <a:t>init</a:t>
            </a:r>
            <a:r>
              <a:rPr lang="en-US" altLang="en-US" sz="1800" dirty="0"/>
              <a:t> method has a </a:t>
            </a:r>
            <a:r>
              <a:rPr lang="en-US" altLang="en-US" sz="1800" dirty="0" err="1"/>
              <a:t>ServletConfig</a:t>
            </a:r>
            <a:r>
              <a:rPr lang="en-US" altLang="en-US" sz="1800" dirty="0"/>
              <a:t> attribute. The Servlet can read its initialization arguments through the </a:t>
            </a:r>
            <a:r>
              <a:rPr lang="en-US" altLang="en-US" sz="1800" dirty="0" err="1"/>
              <a:t>ServletConfig</a:t>
            </a:r>
            <a:r>
              <a:rPr lang="en-US" altLang="en-US" sz="1800" dirty="0"/>
              <a:t> object. How the initialization arguments are set is Servlet engine dependent but they are usually defined in a configuration file.</a:t>
            </a:r>
          </a:p>
        </p:txBody>
      </p:sp>
    </p:spTree>
    <p:extLst>
      <p:ext uri="{BB962C8B-B14F-4D97-AF65-F5344CB8AC3E}">
        <p14:creationId xmlns:p14="http://schemas.microsoft.com/office/powerpoint/2010/main" val="331174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Servlets Overview</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086600" cy="3158331"/>
          </a:xfrm>
        </p:spPr>
        <p:txBody>
          <a:bodyPr>
            <a:normAutofit/>
          </a:bodyPr>
          <a:lstStyle/>
          <a:p>
            <a:pPr>
              <a:lnSpc>
                <a:spcPct val="90000"/>
              </a:lnSpc>
            </a:pPr>
            <a:r>
              <a:rPr lang="en-US" altLang="en-US" sz="1800" dirty="0"/>
              <a:t>Servlets are protocol- and platform-independent server side components, written in Java, which dynamically extend Java-enabled servers.</a:t>
            </a:r>
          </a:p>
          <a:p>
            <a:pPr>
              <a:lnSpc>
                <a:spcPct val="90000"/>
              </a:lnSpc>
            </a:pPr>
            <a:r>
              <a:rPr lang="en-US" altLang="en-US" sz="1800" dirty="0"/>
              <a:t>They have become more and more popular as they benefit from all the advantages of the Java programming language in particular Architecture and Platform Independence and the ability to build robust and secure applications. </a:t>
            </a:r>
          </a:p>
          <a:p>
            <a:pPr>
              <a:buFont typeface="Wingdings" pitchFamily="2" charset="2"/>
              <a:buAutoNum type="arabicPeriod"/>
            </a:pPr>
            <a:endParaRPr lang="th-TH" altLang="en-US" sz="1800" dirty="0"/>
          </a:p>
        </p:txBody>
      </p:sp>
      <p:pic>
        <p:nvPicPr>
          <p:cNvPr id="2" name="Picture 1">
            <a:extLst>
              <a:ext uri="{FF2B5EF4-FFF2-40B4-BE49-F238E27FC236}">
                <a16:creationId xmlns:a16="http://schemas.microsoft.com/office/drawing/2014/main" id="{6EE95FF9-67C4-5145-9CE6-4AE87D2D250E}"/>
              </a:ext>
            </a:extLst>
          </p:cNvPr>
          <p:cNvPicPr>
            <a:picLocks noChangeAspect="1"/>
          </p:cNvPicPr>
          <p:nvPr/>
        </p:nvPicPr>
        <p:blipFill>
          <a:blip r:embed="rId2"/>
          <a:stretch>
            <a:fillRect/>
          </a:stretch>
        </p:blipFill>
        <p:spPr>
          <a:xfrm>
            <a:off x="1828800" y="2952750"/>
            <a:ext cx="5981700" cy="1612900"/>
          </a:xfrm>
          <a:prstGeom prst="rect">
            <a:avLst/>
          </a:prstGeom>
        </p:spPr>
      </p:pic>
    </p:spTree>
    <p:extLst>
      <p:ext uri="{BB962C8B-B14F-4D97-AF65-F5344CB8AC3E}">
        <p14:creationId xmlns:p14="http://schemas.microsoft.com/office/powerpoint/2010/main" val="181620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Hello</a:t>
            </a:r>
            <a:endParaRPr lang="th-TH" altLang="en-US" sz="2800" dirty="0">
              <a:solidFill>
                <a:schemeClr val="bg1"/>
              </a:solidFill>
            </a:endParaRPr>
          </a:p>
        </p:txBody>
      </p:sp>
      <p:sp>
        <p:nvSpPr>
          <p:cNvPr id="4" name="Text Box 3">
            <a:extLst>
              <a:ext uri="{FF2B5EF4-FFF2-40B4-BE49-F238E27FC236}">
                <a16:creationId xmlns:a16="http://schemas.microsoft.com/office/drawing/2014/main" id="{84E30B71-8CA2-B64E-9730-DE5173E853E2}"/>
              </a:ext>
            </a:extLst>
          </p:cNvPr>
          <p:cNvSpPr txBox="1">
            <a:spLocks noChangeArrowheads="1"/>
          </p:cNvSpPr>
          <p:nvPr/>
        </p:nvSpPr>
        <p:spPr bwMode="auto">
          <a:xfrm>
            <a:off x="1828800" y="666750"/>
            <a:ext cx="6073378" cy="432426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pPr marL="228600" indent="-228600">
              <a:buFont typeface="+mj-lt"/>
              <a:buAutoNum type="arabicPeriod"/>
            </a:pPr>
            <a:r>
              <a:rPr lang="en-IN" sz="1100" dirty="0">
                <a:solidFill>
                  <a:srgbClr val="7F0055"/>
                </a:solidFill>
                <a:latin typeface="Courier" pitchFamily="2" charset="0"/>
              </a:rPr>
              <a:t>package</a:t>
            </a:r>
            <a:r>
              <a:rPr lang="en-IN" sz="1100" dirty="0">
                <a:latin typeface="Courier" pitchFamily="2" charset="0"/>
              </a:rPr>
              <a:t> </a:t>
            </a:r>
            <a:r>
              <a:rPr lang="en-IN" sz="1100" dirty="0" err="1">
                <a:latin typeface="Courier" pitchFamily="2" charset="0"/>
              </a:rPr>
              <a:t>com.collabera.jump</a:t>
            </a:r>
            <a:r>
              <a:rPr lang="en-IN" sz="1100" dirty="0">
                <a:latin typeface="Courier" pitchFamily="2" charset="0"/>
              </a:rPr>
              <a:t>;</a:t>
            </a:r>
          </a:p>
          <a:p>
            <a:pPr marL="228600" indent="-228600">
              <a:buFont typeface="+mj-lt"/>
              <a:buAutoNum type="arabicPeriod"/>
            </a:pPr>
            <a:endParaRPr lang="en-IN" sz="1100" dirty="0">
              <a:latin typeface="Courier" pitchFamily="2" charset="0"/>
            </a:endParaRPr>
          </a:p>
          <a:p>
            <a:pPr marL="228600" indent="-228600">
              <a:buFont typeface="+mj-lt"/>
              <a:buAutoNum type="arabicPeriod"/>
            </a:pPr>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java.io.IOException</a:t>
            </a:r>
            <a:r>
              <a:rPr lang="en-IN" sz="1100" dirty="0">
                <a:latin typeface="Courier" pitchFamily="2" charset="0"/>
              </a:rPr>
              <a:t>;</a:t>
            </a:r>
          </a:p>
          <a:p>
            <a:pPr marL="228600" indent="-228600">
              <a:buFont typeface="+mj-lt"/>
              <a:buAutoNum type="arabicPeriod"/>
            </a:pPr>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java.io.PrintWriter</a:t>
            </a:r>
            <a:r>
              <a:rPr lang="en-IN" sz="1100" dirty="0">
                <a:latin typeface="Courier" pitchFamily="2" charset="0"/>
              </a:rPr>
              <a:t>;</a:t>
            </a:r>
            <a:br>
              <a:rPr lang="en-IN" sz="1100" dirty="0">
                <a:latin typeface="Courier" pitchFamily="2" charset="0"/>
              </a:rPr>
            </a:br>
            <a:endParaRPr lang="en-IN" sz="1100" dirty="0">
              <a:latin typeface="Courier" pitchFamily="2" charset="0"/>
            </a:endParaRPr>
          </a:p>
          <a:p>
            <a:pPr marL="228600" indent="-228600">
              <a:buFont typeface="+mj-lt"/>
              <a:buAutoNum type="arabicPeriod"/>
            </a:pPr>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javax.servlet.ServletException</a:t>
            </a:r>
            <a:r>
              <a:rPr lang="en-IN" sz="1100" dirty="0">
                <a:latin typeface="Courier" pitchFamily="2" charset="0"/>
              </a:rPr>
              <a:t>;</a:t>
            </a:r>
          </a:p>
          <a:p>
            <a:pPr marL="228600" indent="-228600">
              <a:buFont typeface="+mj-lt"/>
              <a:buAutoNum type="arabicPeriod"/>
            </a:pPr>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javax.servlet.http.HttpServlet</a:t>
            </a:r>
            <a:r>
              <a:rPr lang="en-IN" sz="1100" dirty="0">
                <a:latin typeface="Courier" pitchFamily="2" charset="0"/>
              </a:rPr>
              <a:t>;</a:t>
            </a:r>
          </a:p>
          <a:p>
            <a:pPr marL="228600" indent="-228600">
              <a:buFont typeface="+mj-lt"/>
              <a:buAutoNum type="arabicPeriod"/>
            </a:pPr>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javax.servlet.http.HttpServletRequest</a:t>
            </a:r>
            <a:r>
              <a:rPr lang="en-IN" sz="1100" dirty="0">
                <a:latin typeface="Courier" pitchFamily="2" charset="0"/>
              </a:rPr>
              <a:t>;</a:t>
            </a:r>
          </a:p>
          <a:p>
            <a:pPr marL="228600" indent="-228600">
              <a:buFont typeface="+mj-lt"/>
              <a:buAutoNum type="arabicPeriod"/>
            </a:pPr>
            <a:r>
              <a:rPr lang="en-IN" sz="1100" dirty="0">
                <a:solidFill>
                  <a:srgbClr val="7F0055"/>
                </a:solidFill>
                <a:latin typeface="Courier" pitchFamily="2" charset="0"/>
              </a:rPr>
              <a:t>import</a:t>
            </a:r>
            <a:r>
              <a:rPr lang="en-IN" sz="1100" dirty="0">
                <a:latin typeface="Courier" pitchFamily="2" charset="0"/>
              </a:rPr>
              <a:t> </a:t>
            </a:r>
            <a:r>
              <a:rPr lang="en-IN" sz="1100" dirty="0" err="1">
                <a:latin typeface="Courier" pitchFamily="2" charset="0"/>
              </a:rPr>
              <a:t>javax.servlet.http.HttpServletResponse</a:t>
            </a:r>
            <a:r>
              <a:rPr lang="en-IN" sz="1100" dirty="0">
                <a:latin typeface="Courier" pitchFamily="2" charset="0"/>
              </a:rPr>
              <a:t>;</a:t>
            </a:r>
          </a:p>
          <a:p>
            <a:pPr marL="228600" indent="-228600">
              <a:buFont typeface="+mj-lt"/>
              <a:buAutoNum type="arabicPeriod"/>
            </a:pPr>
            <a:endParaRPr lang="en-IN" sz="1100" dirty="0">
              <a:solidFill>
                <a:srgbClr val="7F0055"/>
              </a:solidFill>
              <a:latin typeface="Courier" pitchFamily="2" charset="0"/>
            </a:endParaRPr>
          </a:p>
          <a:p>
            <a:pPr marL="228600" indent="-228600">
              <a:buFont typeface="+mj-lt"/>
              <a:buAutoNum type="arabicPeriod"/>
            </a:pPr>
            <a:r>
              <a:rPr lang="en-IN" sz="1100" dirty="0">
                <a:solidFill>
                  <a:srgbClr val="7F0055"/>
                </a:solidFill>
                <a:latin typeface="Courier" pitchFamily="2" charset="0"/>
              </a:rPr>
              <a:t>public</a:t>
            </a:r>
            <a:r>
              <a:rPr lang="en-IN" sz="1100" dirty="0">
                <a:latin typeface="Courier" pitchFamily="2" charset="0"/>
              </a:rPr>
              <a:t> </a:t>
            </a:r>
            <a:r>
              <a:rPr lang="en-IN" sz="1100" dirty="0">
                <a:solidFill>
                  <a:srgbClr val="7F0055"/>
                </a:solidFill>
                <a:latin typeface="Courier" pitchFamily="2" charset="0"/>
              </a:rPr>
              <a:t>class</a:t>
            </a:r>
            <a:r>
              <a:rPr lang="en-IN" sz="1100" dirty="0">
                <a:latin typeface="Courier" pitchFamily="2" charset="0"/>
              </a:rPr>
              <a:t> Hello </a:t>
            </a:r>
            <a:r>
              <a:rPr lang="en-IN" sz="1100" dirty="0">
                <a:solidFill>
                  <a:srgbClr val="7F0055"/>
                </a:solidFill>
                <a:latin typeface="Courier" pitchFamily="2" charset="0"/>
              </a:rPr>
              <a:t>extends</a:t>
            </a:r>
            <a:r>
              <a:rPr lang="en-IN" sz="1100" dirty="0">
                <a:latin typeface="Courier" pitchFamily="2" charset="0"/>
              </a:rPr>
              <a:t> </a:t>
            </a:r>
            <a:r>
              <a:rPr lang="en-IN" sz="1100" dirty="0" err="1">
                <a:latin typeface="Courier" pitchFamily="2" charset="0"/>
              </a:rPr>
              <a:t>HttpServlet</a:t>
            </a:r>
            <a:r>
              <a:rPr lang="en-IN" sz="1100" dirty="0">
                <a:latin typeface="Courier" pitchFamily="2" charset="0"/>
              </a:rPr>
              <a:t> {</a:t>
            </a:r>
          </a:p>
          <a:p>
            <a:pPr marL="228600" indent="-228600">
              <a:buFont typeface="+mj-lt"/>
              <a:buAutoNum type="arabicPeriod"/>
            </a:pPr>
            <a:r>
              <a:rPr lang="en-IN" sz="1100" dirty="0">
                <a:solidFill>
                  <a:srgbClr val="7F0055"/>
                </a:solidFill>
                <a:latin typeface="Courier" pitchFamily="2" charset="0"/>
              </a:rPr>
              <a:t>private</a:t>
            </a:r>
            <a:r>
              <a:rPr lang="en-IN" sz="1100" dirty="0">
                <a:solidFill>
                  <a:srgbClr val="000000"/>
                </a:solidFill>
                <a:latin typeface="Courier" pitchFamily="2" charset="0"/>
              </a:rPr>
              <a:t> </a:t>
            </a:r>
            <a:r>
              <a:rPr lang="en-IN" sz="1100" dirty="0">
                <a:solidFill>
                  <a:srgbClr val="7F0055"/>
                </a:solidFill>
                <a:latin typeface="Courier" pitchFamily="2" charset="0"/>
              </a:rPr>
              <a:t>static</a:t>
            </a:r>
            <a:r>
              <a:rPr lang="en-IN" sz="1100" dirty="0">
                <a:solidFill>
                  <a:srgbClr val="000000"/>
                </a:solidFill>
                <a:latin typeface="Courier" pitchFamily="2" charset="0"/>
              </a:rPr>
              <a:t> </a:t>
            </a:r>
            <a:r>
              <a:rPr lang="en-IN" sz="1100" dirty="0">
                <a:solidFill>
                  <a:srgbClr val="7F0055"/>
                </a:solidFill>
                <a:latin typeface="Courier" pitchFamily="2" charset="0"/>
              </a:rPr>
              <a:t>final</a:t>
            </a:r>
            <a:r>
              <a:rPr lang="en-IN" sz="1100" dirty="0">
                <a:solidFill>
                  <a:srgbClr val="000000"/>
                </a:solidFill>
                <a:latin typeface="Courier" pitchFamily="2" charset="0"/>
              </a:rPr>
              <a:t> </a:t>
            </a:r>
            <a:r>
              <a:rPr lang="en-IN" sz="1100" dirty="0">
                <a:solidFill>
                  <a:srgbClr val="7F0055"/>
                </a:solidFill>
                <a:latin typeface="Courier" pitchFamily="2" charset="0"/>
              </a:rPr>
              <a:t>long</a:t>
            </a:r>
            <a:r>
              <a:rPr lang="en-IN" sz="1100" dirty="0">
                <a:solidFill>
                  <a:srgbClr val="000000"/>
                </a:solidFill>
                <a:latin typeface="Courier" pitchFamily="2" charset="0"/>
              </a:rPr>
              <a:t> </a:t>
            </a:r>
            <a:r>
              <a:rPr lang="en-IN" sz="1100" dirty="0" err="1">
                <a:solidFill>
                  <a:srgbClr val="0000C0"/>
                </a:solidFill>
                <a:latin typeface="Courier" pitchFamily="2" charset="0"/>
              </a:rPr>
              <a:t>serialVersionUID</a:t>
            </a:r>
            <a:r>
              <a:rPr lang="en-IN" sz="1100" dirty="0">
                <a:solidFill>
                  <a:srgbClr val="000000"/>
                </a:solidFill>
                <a:latin typeface="Courier" pitchFamily="2" charset="0"/>
              </a:rPr>
              <a:t> = 1L;</a:t>
            </a:r>
            <a:br>
              <a:rPr lang="en-IN" sz="1100" dirty="0">
                <a:latin typeface="Courier" pitchFamily="2" charset="0"/>
              </a:rPr>
            </a:br>
            <a:endParaRPr lang="en-IN" sz="1100" dirty="0">
              <a:latin typeface="Courier" pitchFamily="2" charset="0"/>
            </a:endParaRPr>
          </a:p>
          <a:p>
            <a:pPr marL="228600" indent="-228600">
              <a:buFont typeface="+mj-lt"/>
              <a:buAutoNum type="arabicPeriod"/>
            </a:pPr>
            <a:r>
              <a:rPr lang="en-IN" sz="1100" dirty="0">
                <a:solidFill>
                  <a:srgbClr val="7F0055"/>
                </a:solidFill>
                <a:latin typeface="Courier" pitchFamily="2" charset="0"/>
              </a:rPr>
              <a:t>protected</a:t>
            </a:r>
            <a:r>
              <a:rPr lang="en-IN" sz="1100" dirty="0">
                <a:latin typeface="Courier" pitchFamily="2" charset="0"/>
              </a:rPr>
              <a:t> </a:t>
            </a:r>
            <a:r>
              <a:rPr lang="en-IN" sz="1100" dirty="0">
                <a:solidFill>
                  <a:srgbClr val="7F0055"/>
                </a:solidFill>
                <a:latin typeface="Courier" pitchFamily="2" charset="0"/>
              </a:rPr>
              <a:t>void</a:t>
            </a:r>
            <a:r>
              <a:rPr lang="en-IN" sz="1100" dirty="0">
                <a:latin typeface="Courier" pitchFamily="2" charset="0"/>
              </a:rPr>
              <a:t> </a:t>
            </a:r>
            <a:r>
              <a:rPr lang="en-IN" sz="1100" dirty="0" err="1">
                <a:latin typeface="Courier" pitchFamily="2" charset="0"/>
              </a:rPr>
              <a:t>doGet</a:t>
            </a:r>
            <a:r>
              <a:rPr lang="en-IN" sz="1100" dirty="0">
                <a:latin typeface="Courier" pitchFamily="2" charset="0"/>
              </a:rPr>
              <a:t>(</a:t>
            </a:r>
            <a:r>
              <a:rPr lang="en-IN" sz="1100" dirty="0" err="1">
                <a:latin typeface="Courier" pitchFamily="2" charset="0"/>
              </a:rPr>
              <a:t>HttpServletRequest</a:t>
            </a:r>
            <a:r>
              <a:rPr lang="en-IN" sz="1100" dirty="0">
                <a:latin typeface="Courier" pitchFamily="2" charset="0"/>
              </a:rPr>
              <a:t> </a:t>
            </a:r>
            <a:r>
              <a:rPr lang="en-IN" sz="1100" dirty="0">
                <a:solidFill>
                  <a:srgbClr val="6A3E3E"/>
                </a:solidFill>
                <a:latin typeface="Courier" pitchFamily="2" charset="0"/>
              </a:rPr>
              <a:t>request</a:t>
            </a:r>
            <a:r>
              <a:rPr lang="en-IN" sz="1100" dirty="0">
                <a:latin typeface="Courier" pitchFamily="2" charset="0"/>
              </a:rPr>
              <a:t>, </a:t>
            </a:r>
            <a:r>
              <a:rPr lang="en-IN" sz="1100" dirty="0" err="1">
                <a:latin typeface="Courier" pitchFamily="2" charset="0"/>
              </a:rPr>
              <a:t>HttpServletResponse</a:t>
            </a:r>
            <a:r>
              <a:rPr lang="en-IN" sz="1100" dirty="0">
                <a:latin typeface="Courier" pitchFamily="2" charset="0"/>
              </a:rPr>
              <a:t> </a:t>
            </a:r>
            <a:r>
              <a:rPr lang="en-IN" sz="1100" dirty="0">
                <a:solidFill>
                  <a:srgbClr val="6A3E3E"/>
                </a:solidFill>
                <a:latin typeface="Courier" pitchFamily="2" charset="0"/>
              </a:rPr>
              <a:t>response</a:t>
            </a:r>
            <a:r>
              <a:rPr lang="en-IN" sz="1100" dirty="0">
                <a:latin typeface="Courier" pitchFamily="2" charset="0"/>
              </a:rPr>
              <a:t>) </a:t>
            </a:r>
            <a:r>
              <a:rPr lang="en-IN" sz="1100" dirty="0">
                <a:solidFill>
                  <a:srgbClr val="7F0055"/>
                </a:solidFill>
                <a:latin typeface="Courier" pitchFamily="2" charset="0"/>
              </a:rPr>
              <a:t>throws</a:t>
            </a:r>
            <a:r>
              <a:rPr lang="en-IN" sz="1100" dirty="0">
                <a:latin typeface="Courier" pitchFamily="2" charset="0"/>
              </a:rPr>
              <a:t> </a:t>
            </a:r>
            <a:r>
              <a:rPr lang="en-IN" sz="1100" dirty="0" err="1">
                <a:latin typeface="Courier" pitchFamily="2" charset="0"/>
              </a:rPr>
              <a:t>ServletException</a:t>
            </a:r>
            <a:r>
              <a:rPr lang="en-IN" sz="1100" dirty="0">
                <a:latin typeface="Courier" pitchFamily="2" charset="0"/>
              </a:rPr>
              <a:t>, </a:t>
            </a:r>
            <a:r>
              <a:rPr lang="en-IN" sz="1100" dirty="0" err="1">
                <a:latin typeface="Courier" pitchFamily="2" charset="0"/>
              </a:rPr>
              <a:t>IOException</a:t>
            </a:r>
            <a:r>
              <a:rPr lang="en-IN" sz="1100" dirty="0">
                <a:latin typeface="Courier" pitchFamily="2" charset="0"/>
              </a:rPr>
              <a:t> {</a:t>
            </a:r>
          </a:p>
          <a:p>
            <a:pPr marL="228600" indent="-228600">
              <a:buFont typeface="+mj-lt"/>
              <a:buAutoNum type="arabicPeriod"/>
            </a:pPr>
            <a:r>
              <a:rPr lang="en-IN" sz="1100" dirty="0" err="1">
                <a:solidFill>
                  <a:srgbClr val="6A3E3E"/>
                </a:solidFill>
                <a:latin typeface="Courier" pitchFamily="2" charset="0"/>
              </a:rPr>
              <a:t>response</a:t>
            </a:r>
            <a:r>
              <a:rPr lang="en-IN" sz="1100" dirty="0" err="1">
                <a:latin typeface="Courier" pitchFamily="2" charset="0"/>
              </a:rPr>
              <a:t>.setContentType</a:t>
            </a:r>
            <a:r>
              <a:rPr lang="en-IN" sz="1100" dirty="0">
                <a:latin typeface="Courier" pitchFamily="2" charset="0"/>
              </a:rPr>
              <a:t>(</a:t>
            </a:r>
            <a:r>
              <a:rPr lang="en-IN" sz="1100" dirty="0">
                <a:solidFill>
                  <a:srgbClr val="2A00FF"/>
                </a:solidFill>
                <a:latin typeface="Courier" pitchFamily="2" charset="0"/>
              </a:rPr>
              <a:t>"text/html"</a:t>
            </a:r>
            <a:r>
              <a:rPr lang="en-IN" sz="1100" dirty="0">
                <a:latin typeface="Courier" pitchFamily="2" charset="0"/>
              </a:rPr>
              <a:t>); </a:t>
            </a:r>
          </a:p>
          <a:p>
            <a:pPr marL="228600" indent="-228600">
              <a:buFont typeface="+mj-lt"/>
              <a:buAutoNum type="arabicPeriod"/>
            </a:pPr>
            <a:r>
              <a:rPr lang="en-IN" sz="1100" dirty="0" err="1">
                <a:latin typeface="Courier" pitchFamily="2" charset="0"/>
              </a:rPr>
              <a:t>PrintWriter</a:t>
            </a:r>
            <a:r>
              <a:rPr lang="en-IN" sz="1100" dirty="0">
                <a:latin typeface="Courier" pitchFamily="2" charset="0"/>
              </a:rPr>
              <a:t> </a:t>
            </a:r>
            <a:r>
              <a:rPr lang="en-IN" sz="1100" dirty="0">
                <a:solidFill>
                  <a:srgbClr val="6A3E3E"/>
                </a:solidFill>
                <a:latin typeface="Courier" pitchFamily="2" charset="0"/>
              </a:rPr>
              <a:t>out</a:t>
            </a:r>
            <a:r>
              <a:rPr lang="en-IN" sz="1100" dirty="0">
                <a:latin typeface="Courier" pitchFamily="2" charset="0"/>
              </a:rPr>
              <a:t> = </a:t>
            </a:r>
            <a:r>
              <a:rPr lang="en-IN" sz="1100" dirty="0" err="1">
                <a:solidFill>
                  <a:srgbClr val="6A3E3E"/>
                </a:solidFill>
                <a:latin typeface="Courier" pitchFamily="2" charset="0"/>
              </a:rPr>
              <a:t>response</a:t>
            </a:r>
            <a:r>
              <a:rPr lang="en-IN" sz="1100" dirty="0" err="1">
                <a:latin typeface="Courier" pitchFamily="2" charset="0"/>
              </a:rPr>
              <a:t>.getWriter</a:t>
            </a:r>
            <a:r>
              <a:rPr lang="en-IN" sz="1100" dirty="0">
                <a:latin typeface="Courier" pitchFamily="2" charset="0"/>
              </a:rPr>
              <a:t>(); </a:t>
            </a:r>
          </a:p>
          <a:p>
            <a:pPr marL="228600" indent="-228600">
              <a:buFont typeface="+mj-lt"/>
              <a:buAutoNum type="arabicPeriod"/>
            </a:pPr>
            <a:r>
              <a:rPr lang="en-IN" sz="1100" dirty="0" err="1">
                <a:solidFill>
                  <a:srgbClr val="6A3E3E"/>
                </a:solidFill>
                <a:latin typeface="Courier" pitchFamily="2" charset="0"/>
              </a:rPr>
              <a:t>out</a:t>
            </a:r>
            <a:r>
              <a:rPr lang="en-IN" sz="1100" dirty="0" err="1">
                <a:latin typeface="Courier" pitchFamily="2" charset="0"/>
              </a:rPr>
              <a:t>.println</a:t>
            </a:r>
            <a:r>
              <a:rPr lang="en-IN" sz="1100" dirty="0">
                <a:latin typeface="Courier" pitchFamily="2" charset="0"/>
              </a:rPr>
              <a:t>(</a:t>
            </a:r>
            <a:r>
              <a:rPr lang="en-IN" sz="1100" dirty="0">
                <a:solidFill>
                  <a:srgbClr val="2A00FF"/>
                </a:solidFill>
                <a:latin typeface="Courier" pitchFamily="2" charset="0"/>
              </a:rPr>
              <a:t>"&lt;html&gt;"</a:t>
            </a:r>
            <a:r>
              <a:rPr lang="en-IN" sz="1100" dirty="0">
                <a:latin typeface="Courier" pitchFamily="2" charset="0"/>
              </a:rPr>
              <a:t>);  </a:t>
            </a:r>
            <a:r>
              <a:rPr lang="en-IN" sz="1100" dirty="0" err="1">
                <a:solidFill>
                  <a:srgbClr val="6A3E3E"/>
                </a:solidFill>
                <a:latin typeface="Courier" pitchFamily="2" charset="0"/>
              </a:rPr>
              <a:t>out</a:t>
            </a:r>
            <a:r>
              <a:rPr lang="en-IN" sz="1100" dirty="0" err="1">
                <a:latin typeface="Courier" pitchFamily="2" charset="0"/>
              </a:rPr>
              <a:t>.println</a:t>
            </a:r>
            <a:r>
              <a:rPr lang="en-IN" sz="1100" dirty="0">
                <a:latin typeface="Courier" pitchFamily="2" charset="0"/>
              </a:rPr>
              <a:t>(</a:t>
            </a:r>
            <a:r>
              <a:rPr lang="en-IN" sz="1100" dirty="0">
                <a:solidFill>
                  <a:srgbClr val="2A00FF"/>
                </a:solidFill>
                <a:latin typeface="Courier" pitchFamily="2" charset="0"/>
              </a:rPr>
              <a:t>"&lt;body&gt;"</a:t>
            </a:r>
            <a:r>
              <a:rPr lang="en-IN" sz="1100" dirty="0">
                <a:latin typeface="Courier" pitchFamily="2" charset="0"/>
              </a:rPr>
              <a:t>); </a:t>
            </a:r>
          </a:p>
          <a:p>
            <a:pPr marL="228600" indent="-228600">
              <a:buFont typeface="+mj-lt"/>
              <a:buAutoNum type="arabicPeriod"/>
            </a:pPr>
            <a:r>
              <a:rPr lang="en-IN" sz="1100" dirty="0" err="1">
                <a:solidFill>
                  <a:srgbClr val="6A3E3E"/>
                </a:solidFill>
                <a:latin typeface="Courier" pitchFamily="2" charset="0"/>
              </a:rPr>
              <a:t>out</a:t>
            </a:r>
            <a:r>
              <a:rPr lang="en-IN" sz="1100" dirty="0" err="1">
                <a:solidFill>
                  <a:srgbClr val="000000"/>
                </a:solidFill>
                <a:latin typeface="Courier" pitchFamily="2" charset="0"/>
              </a:rPr>
              <a:t>.println</a:t>
            </a:r>
            <a:r>
              <a:rPr lang="en-IN" sz="1100" dirty="0">
                <a:solidFill>
                  <a:srgbClr val="000000"/>
                </a:solidFill>
                <a:latin typeface="Courier" pitchFamily="2" charset="0"/>
              </a:rPr>
              <a:t>(</a:t>
            </a:r>
            <a:r>
              <a:rPr lang="en-IN" sz="1100" dirty="0">
                <a:solidFill>
                  <a:srgbClr val="2A00FF"/>
                </a:solidFill>
                <a:latin typeface="Courier" pitchFamily="2" charset="0"/>
              </a:rPr>
              <a:t>"&lt;h1&gt;&lt;font </a:t>
            </a:r>
            <a:r>
              <a:rPr lang="en-IN" sz="1100" dirty="0" err="1">
                <a:solidFill>
                  <a:srgbClr val="2A00FF"/>
                </a:solidFill>
                <a:latin typeface="Courier" pitchFamily="2" charset="0"/>
              </a:rPr>
              <a:t>color</a:t>
            </a:r>
            <a:r>
              <a:rPr lang="en-IN" sz="1100" dirty="0">
                <a:solidFill>
                  <a:srgbClr val="2A00FF"/>
                </a:solidFill>
                <a:latin typeface="Courier" pitchFamily="2" charset="0"/>
              </a:rPr>
              <a:t>='green'&gt;Hello World!&lt;/font&gt;&lt;/h1&gt;"</a:t>
            </a:r>
            <a:r>
              <a:rPr lang="en-IN" sz="1100" dirty="0">
                <a:solidFill>
                  <a:srgbClr val="000000"/>
                </a:solidFill>
                <a:latin typeface="Courier" pitchFamily="2" charset="0"/>
              </a:rPr>
              <a:t>); </a:t>
            </a:r>
            <a:endParaRPr lang="en-IN" sz="1100" dirty="0">
              <a:solidFill>
                <a:srgbClr val="2A00FF"/>
              </a:solidFill>
              <a:latin typeface="Courier" pitchFamily="2" charset="0"/>
            </a:endParaRPr>
          </a:p>
          <a:p>
            <a:pPr marL="228600" indent="-228600">
              <a:buFont typeface="+mj-lt"/>
              <a:buAutoNum type="arabicPeriod"/>
            </a:pPr>
            <a:r>
              <a:rPr lang="en-IN" sz="1100" dirty="0" err="1">
                <a:solidFill>
                  <a:srgbClr val="6A3E3E"/>
                </a:solidFill>
                <a:latin typeface="Courier" pitchFamily="2" charset="0"/>
              </a:rPr>
              <a:t>out</a:t>
            </a:r>
            <a:r>
              <a:rPr lang="en-IN" sz="1100" dirty="0" err="1">
                <a:latin typeface="Courier" pitchFamily="2" charset="0"/>
              </a:rPr>
              <a:t>.println</a:t>
            </a:r>
            <a:r>
              <a:rPr lang="en-IN" sz="1100" dirty="0">
                <a:latin typeface="Courier" pitchFamily="2" charset="0"/>
              </a:rPr>
              <a:t>(</a:t>
            </a:r>
            <a:r>
              <a:rPr lang="en-IN" sz="1100" dirty="0">
                <a:solidFill>
                  <a:srgbClr val="2A00FF"/>
                </a:solidFill>
                <a:latin typeface="Courier" pitchFamily="2" charset="0"/>
              </a:rPr>
              <a:t>"&lt;/body&gt;"</a:t>
            </a:r>
            <a:r>
              <a:rPr lang="en-IN" sz="1100" dirty="0">
                <a:latin typeface="Courier" pitchFamily="2" charset="0"/>
              </a:rPr>
              <a:t>); </a:t>
            </a:r>
          </a:p>
          <a:p>
            <a:pPr marL="228600" indent="-228600">
              <a:buFont typeface="+mj-lt"/>
              <a:buAutoNum type="arabicPeriod"/>
            </a:pPr>
            <a:r>
              <a:rPr lang="en-IN" sz="1100" dirty="0" err="1">
                <a:solidFill>
                  <a:srgbClr val="6A3E3E"/>
                </a:solidFill>
                <a:latin typeface="Courier" pitchFamily="2" charset="0"/>
              </a:rPr>
              <a:t>out</a:t>
            </a:r>
            <a:r>
              <a:rPr lang="en-IN" sz="1100" dirty="0" err="1">
                <a:latin typeface="Courier" pitchFamily="2" charset="0"/>
              </a:rPr>
              <a:t>.println</a:t>
            </a:r>
            <a:r>
              <a:rPr lang="en-IN" sz="1100" dirty="0">
                <a:latin typeface="Courier" pitchFamily="2" charset="0"/>
              </a:rPr>
              <a:t>(</a:t>
            </a:r>
            <a:r>
              <a:rPr lang="en-IN" sz="1100" dirty="0">
                <a:solidFill>
                  <a:srgbClr val="2A00FF"/>
                </a:solidFill>
                <a:latin typeface="Courier" pitchFamily="2" charset="0"/>
              </a:rPr>
              <a:t>"&lt;/html&gt;"</a:t>
            </a:r>
            <a:r>
              <a:rPr lang="en-IN" sz="1100" dirty="0">
                <a:latin typeface="Courier" pitchFamily="2" charset="0"/>
              </a:rPr>
              <a:t>); </a:t>
            </a:r>
          </a:p>
          <a:p>
            <a:pPr marL="228600" indent="-228600">
              <a:buFont typeface="+mj-lt"/>
              <a:buAutoNum type="arabicPeriod"/>
            </a:pPr>
            <a:r>
              <a:rPr lang="en-IN" sz="1100" dirty="0" err="1">
                <a:solidFill>
                  <a:srgbClr val="6A3E3E"/>
                </a:solidFill>
                <a:latin typeface="Courier" pitchFamily="2" charset="0"/>
              </a:rPr>
              <a:t>out</a:t>
            </a:r>
            <a:r>
              <a:rPr lang="en-IN" sz="1100" dirty="0" err="1">
                <a:latin typeface="Courier" pitchFamily="2" charset="0"/>
              </a:rPr>
              <a:t>.close</a:t>
            </a:r>
            <a:r>
              <a:rPr lang="en-IN" sz="1100" dirty="0">
                <a:latin typeface="Courier" pitchFamily="2" charset="0"/>
              </a:rPr>
              <a:t>();</a:t>
            </a:r>
          </a:p>
          <a:p>
            <a:pPr marL="228600" indent="-228600">
              <a:buFont typeface="+mj-lt"/>
              <a:buAutoNum type="arabicPeriod"/>
            </a:pPr>
            <a:r>
              <a:rPr lang="en-IN" sz="1100" dirty="0">
                <a:latin typeface="Courier" pitchFamily="2" charset="0"/>
              </a:rPr>
              <a:t>}</a:t>
            </a:r>
          </a:p>
          <a:p>
            <a:pPr marL="228600" indent="-228600">
              <a:buFont typeface="+mj-lt"/>
              <a:buAutoNum type="arabicPeriod"/>
            </a:pPr>
            <a:r>
              <a:rPr lang="en-IN" sz="1100" dirty="0">
                <a:latin typeface="Courier" pitchFamily="2" charset="0"/>
              </a:rPr>
              <a:t>}</a:t>
            </a:r>
          </a:p>
        </p:txBody>
      </p:sp>
    </p:spTree>
    <p:extLst>
      <p:ext uri="{BB962C8B-B14F-4D97-AF65-F5344CB8AC3E}">
        <p14:creationId xmlns:p14="http://schemas.microsoft.com/office/powerpoint/2010/main" val="2988914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Web Description</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fontScale="77500" lnSpcReduction="20000"/>
          </a:bodyPr>
          <a:lstStyle/>
          <a:p>
            <a:pPr>
              <a:lnSpc>
                <a:spcPct val="80000"/>
              </a:lnSpc>
              <a:buNone/>
            </a:pPr>
            <a:r>
              <a:rPr lang="en-US" altLang="en-US" sz="1800" b="1" dirty="0"/>
              <a:t>Lines 2 through 9 - import statements</a:t>
            </a:r>
          </a:p>
          <a:p>
            <a:pPr>
              <a:lnSpc>
                <a:spcPct val="80000"/>
              </a:lnSpc>
              <a:buNone/>
            </a:pPr>
            <a:r>
              <a:rPr lang="en-US" altLang="en-US" sz="1800" dirty="0"/>
              <a:t>These are the minimum number of Java packages that need to be imported that are required for a web servlet </a:t>
            </a:r>
          </a:p>
          <a:p>
            <a:pPr>
              <a:lnSpc>
                <a:spcPct val="80000"/>
              </a:lnSpc>
              <a:buNone/>
            </a:pPr>
            <a:r>
              <a:rPr lang="en-US" altLang="en-US" sz="1800" b="1" dirty="0"/>
              <a:t>Line 8 - servlet class declaration</a:t>
            </a:r>
          </a:p>
          <a:p>
            <a:pPr>
              <a:lnSpc>
                <a:spcPct val="80000"/>
              </a:lnSpc>
              <a:buNone/>
            </a:pPr>
            <a:r>
              <a:rPr lang="en-US" altLang="en-US" sz="1800" dirty="0"/>
              <a:t>Class definition for a servlet which extends </a:t>
            </a:r>
            <a:r>
              <a:rPr lang="en-US" altLang="en-US" sz="1800" dirty="0" err="1"/>
              <a:t>HttpServlet</a:t>
            </a:r>
            <a:endParaRPr lang="en-US" altLang="en-US" sz="1800" dirty="0"/>
          </a:p>
          <a:p>
            <a:pPr>
              <a:lnSpc>
                <a:spcPct val="80000"/>
              </a:lnSpc>
              <a:buNone/>
            </a:pPr>
            <a:r>
              <a:rPr lang="en-US" altLang="en-US" sz="1800" b="1" dirty="0"/>
              <a:t>Lines 10 - </a:t>
            </a:r>
            <a:r>
              <a:rPr lang="en-US" altLang="en-US" sz="1800" b="1" dirty="0" err="1"/>
              <a:t>doGet</a:t>
            </a:r>
            <a:r>
              <a:rPr lang="en-US" altLang="en-US" sz="1800" b="1" dirty="0"/>
              <a:t>() Override</a:t>
            </a:r>
          </a:p>
          <a:p>
            <a:pPr>
              <a:lnSpc>
                <a:spcPct val="80000"/>
              </a:lnSpc>
              <a:buNone/>
            </a:pPr>
            <a:r>
              <a:rPr lang="en-US" altLang="en-US" sz="1800" dirty="0"/>
              <a:t>Overriding the </a:t>
            </a:r>
            <a:r>
              <a:rPr lang="en-US" altLang="en-US" sz="1800" dirty="0" err="1"/>
              <a:t>doGet</a:t>
            </a:r>
            <a:r>
              <a:rPr lang="en-US" altLang="en-US" sz="1800" dirty="0"/>
              <a:t>() method </a:t>
            </a:r>
          </a:p>
          <a:p>
            <a:pPr>
              <a:lnSpc>
                <a:spcPct val="80000"/>
              </a:lnSpc>
              <a:buNone/>
            </a:pPr>
            <a:r>
              <a:rPr lang="en-US" altLang="en-US" sz="1800" dirty="0"/>
              <a:t>Notice that both a </a:t>
            </a:r>
            <a:r>
              <a:rPr lang="en-US" altLang="en-US" sz="1800" dirty="0" err="1"/>
              <a:t>ServletException</a:t>
            </a:r>
            <a:r>
              <a:rPr lang="en-US" altLang="en-US" sz="1800" dirty="0"/>
              <a:t> and </a:t>
            </a:r>
            <a:r>
              <a:rPr lang="en-US" altLang="en-US" sz="1800" dirty="0" err="1"/>
              <a:t>IOException</a:t>
            </a:r>
            <a:r>
              <a:rPr lang="en-US" altLang="en-US" sz="1800" dirty="0"/>
              <a:t> must be thrown </a:t>
            </a:r>
          </a:p>
          <a:p>
            <a:pPr>
              <a:lnSpc>
                <a:spcPct val="80000"/>
              </a:lnSpc>
              <a:buNone/>
            </a:pPr>
            <a:r>
              <a:rPr lang="en-US" altLang="en-US" sz="1800" b="1" dirty="0"/>
              <a:t>Line 11 - Setting the content type</a:t>
            </a:r>
          </a:p>
          <a:p>
            <a:pPr>
              <a:lnSpc>
                <a:spcPct val="80000"/>
              </a:lnSpc>
              <a:buNone/>
            </a:pPr>
            <a:r>
              <a:rPr lang="en-US" altLang="en-US" sz="1800" dirty="0"/>
              <a:t>sets the content type for the servlet to send back as a </a:t>
            </a:r>
            <a:r>
              <a:rPr lang="en-US" altLang="en-US" sz="1800" dirty="0" err="1"/>
              <a:t>HttpServletResponse</a:t>
            </a:r>
            <a:r>
              <a:rPr lang="en-US" altLang="en-US" sz="1800" dirty="0"/>
              <a:t> </a:t>
            </a:r>
          </a:p>
          <a:p>
            <a:pPr>
              <a:lnSpc>
                <a:spcPct val="80000"/>
              </a:lnSpc>
              <a:buNone/>
            </a:pPr>
            <a:r>
              <a:rPr lang="en-US" altLang="en-US" sz="1800" dirty="0"/>
              <a:t>the content type must be set before a </a:t>
            </a:r>
            <a:r>
              <a:rPr lang="en-US" altLang="en-US" sz="1800" dirty="0" err="1"/>
              <a:t>ServletOutputStream</a:t>
            </a:r>
            <a:r>
              <a:rPr lang="en-US" altLang="en-US" sz="1800" dirty="0"/>
              <a:t> or </a:t>
            </a:r>
            <a:r>
              <a:rPr lang="en-US" altLang="en-US" sz="1800" dirty="0" err="1"/>
              <a:t>PrintWriter</a:t>
            </a:r>
            <a:r>
              <a:rPr lang="en-US" altLang="en-US" sz="1800" dirty="0"/>
              <a:t> are declared </a:t>
            </a:r>
          </a:p>
          <a:p>
            <a:pPr>
              <a:lnSpc>
                <a:spcPct val="80000"/>
              </a:lnSpc>
              <a:buNone/>
            </a:pPr>
            <a:r>
              <a:rPr lang="en-US" altLang="en-US" sz="1800" b="1" dirty="0"/>
              <a:t>Line 12 - declaring a </a:t>
            </a:r>
            <a:r>
              <a:rPr lang="en-US" altLang="en-US" sz="1800" b="1" dirty="0" err="1"/>
              <a:t>PrintWriter</a:t>
            </a:r>
            <a:r>
              <a:rPr lang="en-US" altLang="en-US" sz="1800" b="1" dirty="0"/>
              <a:t> object</a:t>
            </a:r>
          </a:p>
          <a:p>
            <a:pPr>
              <a:lnSpc>
                <a:spcPct val="80000"/>
              </a:lnSpc>
              <a:buNone/>
            </a:pPr>
            <a:r>
              <a:rPr lang="en-US" altLang="en-US" sz="1800" dirty="0" err="1"/>
              <a:t>PrintWriter</a:t>
            </a:r>
            <a:r>
              <a:rPr lang="en-US" altLang="en-US" sz="1800" dirty="0"/>
              <a:t> out will be used to write text to a response </a:t>
            </a:r>
          </a:p>
          <a:p>
            <a:pPr>
              <a:lnSpc>
                <a:spcPct val="80000"/>
              </a:lnSpc>
              <a:buNone/>
            </a:pPr>
            <a:r>
              <a:rPr lang="en-US" altLang="en-US" sz="1800" b="1" dirty="0"/>
              <a:t>Lines 13 through 16 - "</a:t>
            </a:r>
            <a:r>
              <a:rPr lang="en-US" altLang="en-US" sz="1800" b="1" dirty="0" err="1"/>
              <a:t>out.println</a:t>
            </a:r>
            <a:r>
              <a:rPr lang="en-US" altLang="en-US" sz="1800" b="1" dirty="0"/>
              <a:t>"</a:t>
            </a:r>
          </a:p>
          <a:p>
            <a:pPr>
              <a:lnSpc>
                <a:spcPct val="80000"/>
              </a:lnSpc>
              <a:buNone/>
            </a:pPr>
            <a:r>
              <a:rPr lang="en-US" altLang="en-US" sz="1800" dirty="0"/>
              <a:t>Writing out the html code as determined by "text/html" </a:t>
            </a:r>
          </a:p>
          <a:p>
            <a:pPr>
              <a:lnSpc>
                <a:spcPct val="80000"/>
              </a:lnSpc>
              <a:buNone/>
            </a:pPr>
            <a:r>
              <a:rPr lang="en-US" altLang="en-US" sz="1800" b="1" dirty="0"/>
              <a:t>Line 17 - Closing the </a:t>
            </a:r>
            <a:r>
              <a:rPr lang="en-US" altLang="en-US" sz="1800" b="1" dirty="0" err="1"/>
              <a:t>PrintWriter</a:t>
            </a:r>
            <a:endParaRPr lang="en-US" altLang="en-US" sz="1800" dirty="0"/>
          </a:p>
          <a:p>
            <a:pPr>
              <a:lnSpc>
                <a:spcPct val="80000"/>
              </a:lnSpc>
              <a:buNone/>
            </a:pPr>
            <a:r>
              <a:rPr lang="en-US" altLang="en-US" sz="1800" dirty="0"/>
              <a:t>Closing a </a:t>
            </a:r>
            <a:r>
              <a:rPr lang="en-US" altLang="en-US" sz="1800" dirty="0" err="1"/>
              <a:t>PrintWriter</a:t>
            </a:r>
            <a:r>
              <a:rPr lang="en-US" altLang="en-US" sz="1800" dirty="0"/>
              <a:t> at the end of a method is a standard practice of Java Servlet developers </a:t>
            </a:r>
          </a:p>
        </p:txBody>
      </p:sp>
    </p:spTree>
    <p:extLst>
      <p:ext uri="{BB962C8B-B14F-4D97-AF65-F5344CB8AC3E}">
        <p14:creationId xmlns:p14="http://schemas.microsoft.com/office/powerpoint/2010/main" val="25977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err="1">
                <a:solidFill>
                  <a:schemeClr val="bg1"/>
                </a:solidFill>
              </a:rPr>
              <a:t>Hello.java</a:t>
            </a:r>
            <a:r>
              <a:rPr lang="en-US" altLang="en-US" sz="2800" dirty="0">
                <a:solidFill>
                  <a:schemeClr val="bg1"/>
                </a:solidFill>
              </a:rPr>
              <a:t> description</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a:bodyPr>
          <a:lstStyle/>
          <a:p>
            <a:pPr>
              <a:lnSpc>
                <a:spcPct val="90000"/>
              </a:lnSpc>
            </a:pPr>
            <a:r>
              <a:rPr lang="en-US" altLang="en-US" sz="1350" b="1" dirty="0">
                <a:solidFill>
                  <a:schemeClr val="accent2"/>
                </a:solidFill>
                <a:latin typeface="Courier New" panose="02070309020205020404" pitchFamily="49" charset="0"/>
              </a:rPr>
              <a:t>WEB-INF\</a:t>
            </a:r>
            <a:r>
              <a:rPr lang="en-US" altLang="en-US" sz="1350" b="1" dirty="0" err="1">
                <a:solidFill>
                  <a:schemeClr val="accent2"/>
                </a:solidFill>
                <a:latin typeface="Courier New" panose="02070309020205020404" pitchFamily="49" charset="0"/>
              </a:rPr>
              <a:t>web.xml</a:t>
            </a:r>
            <a:r>
              <a:rPr lang="en-US" altLang="en-US" sz="1800" dirty="0"/>
              <a:t> is the source of the web descriptor which needs to be modified to enable Hello Servlet to function. Build your project first.</a:t>
            </a:r>
          </a:p>
          <a:p>
            <a:pPr>
              <a:lnSpc>
                <a:spcPct val="90000"/>
              </a:lnSpc>
            </a:pPr>
            <a:r>
              <a:rPr lang="en-US" altLang="en-US" sz="1800" dirty="0"/>
              <a:t>This xml file contains a log file for every session to http.</a:t>
            </a:r>
          </a:p>
          <a:p>
            <a:pPr>
              <a:lnSpc>
                <a:spcPct val="90000"/>
              </a:lnSpc>
            </a:pPr>
            <a:r>
              <a:rPr lang="en-US" altLang="en-US" sz="1800" dirty="0"/>
              <a:t>Warning! Do not change the xml files in any other Tomcat directory as this would require you to rebuild or recreate your project.</a:t>
            </a:r>
          </a:p>
        </p:txBody>
      </p:sp>
    </p:spTree>
    <p:extLst>
      <p:ext uri="{BB962C8B-B14F-4D97-AF65-F5344CB8AC3E}">
        <p14:creationId xmlns:p14="http://schemas.microsoft.com/office/powerpoint/2010/main" val="317130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err="1">
                <a:solidFill>
                  <a:schemeClr val="bg1"/>
                </a:solidFill>
              </a:rPr>
              <a:t>Web.xml</a:t>
            </a:r>
            <a:r>
              <a:rPr lang="en-US" altLang="en-US" sz="2800" dirty="0">
                <a:solidFill>
                  <a:schemeClr val="bg1"/>
                </a:solidFill>
              </a:rPr>
              <a:t> description</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823484" y="742950"/>
            <a:ext cx="7091916" cy="3124200"/>
          </a:xfrm>
        </p:spPr>
        <p:txBody>
          <a:bodyPr>
            <a:normAutofit/>
          </a:bodyPr>
          <a:lstStyle/>
          <a:p>
            <a:pPr>
              <a:lnSpc>
                <a:spcPct val="80000"/>
              </a:lnSpc>
            </a:pPr>
            <a:r>
              <a:rPr lang="en-US" altLang="en-US" sz="1400" dirty="0"/>
              <a:t>These set of instructions enable the tomcat server to recognize Hello servlet.</a:t>
            </a:r>
          </a:p>
          <a:p>
            <a:pPr>
              <a:lnSpc>
                <a:spcPct val="80000"/>
              </a:lnSpc>
            </a:pPr>
            <a:r>
              <a:rPr lang="en-US" altLang="en-US" sz="1400" dirty="0">
                <a:solidFill>
                  <a:schemeClr val="accent2"/>
                </a:solidFill>
              </a:rPr>
              <a:t>&lt;servlet-mapping&gt;</a:t>
            </a:r>
            <a:r>
              <a:rPr lang="en-US" altLang="en-US" sz="1400" dirty="0"/>
              <a:t> the path which follows here should be the place where the servlet class is stored please be careful when you compile servlet into a package use the path as </a:t>
            </a:r>
          </a:p>
          <a:p>
            <a:pPr>
              <a:lnSpc>
                <a:spcPct val="80000"/>
              </a:lnSpc>
              <a:buNone/>
            </a:pPr>
            <a:r>
              <a:rPr lang="en-US" altLang="en-US" sz="1400" dirty="0"/>
              <a:t>   	 </a:t>
            </a:r>
            <a:r>
              <a:rPr lang="en-US" altLang="en-US" sz="1100" dirty="0">
                <a:solidFill>
                  <a:schemeClr val="accent2"/>
                </a:solidFill>
              </a:rPr>
              <a:t>&lt;servlet-mapping&gt;package.”</a:t>
            </a:r>
            <a:r>
              <a:rPr lang="en-US" altLang="en-US" sz="1100" dirty="0" err="1">
                <a:solidFill>
                  <a:schemeClr val="accent2"/>
                </a:solidFill>
              </a:rPr>
              <a:t>servlet_name</a:t>
            </a:r>
            <a:r>
              <a:rPr lang="en-US" altLang="en-US" sz="1100" dirty="0">
                <a:solidFill>
                  <a:schemeClr val="accent2"/>
                </a:solidFill>
              </a:rPr>
              <a:t>”&lt;/servlet-mapping&gt;</a:t>
            </a:r>
            <a:r>
              <a:rPr lang="en-US" altLang="en-US" sz="1100" dirty="0"/>
              <a:t> </a:t>
            </a:r>
          </a:p>
        </p:txBody>
      </p:sp>
      <p:sp>
        <p:nvSpPr>
          <p:cNvPr id="4" name="Text Box 3">
            <a:extLst>
              <a:ext uri="{FF2B5EF4-FFF2-40B4-BE49-F238E27FC236}">
                <a16:creationId xmlns:a16="http://schemas.microsoft.com/office/drawing/2014/main" id="{BCEEAD60-FB3F-0B48-8576-960F252F83FD}"/>
              </a:ext>
            </a:extLst>
          </p:cNvPr>
          <p:cNvSpPr txBox="1">
            <a:spLocks noChangeArrowheads="1"/>
          </p:cNvSpPr>
          <p:nvPr/>
        </p:nvSpPr>
        <p:spPr bwMode="auto">
          <a:xfrm>
            <a:off x="1839432" y="1581150"/>
            <a:ext cx="5399567" cy="3170099"/>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description</a:t>
            </a:r>
            <a:r>
              <a:rPr lang="en-IN" sz="1000" dirty="0">
                <a:solidFill>
                  <a:srgbClr val="008080"/>
                </a:solidFill>
                <a:latin typeface="Courier" pitchFamily="2" charset="0"/>
              </a:rPr>
              <a:t>&gt;&lt;/</a:t>
            </a:r>
            <a:r>
              <a:rPr lang="en-IN" sz="1000" dirty="0">
                <a:solidFill>
                  <a:srgbClr val="3F7F7F"/>
                </a:solidFill>
                <a:latin typeface="Courier" pitchFamily="2" charset="0"/>
              </a:rPr>
              <a:t>description</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display-name</a:t>
            </a:r>
            <a:r>
              <a:rPr lang="en-IN" sz="1000" dirty="0">
                <a:solidFill>
                  <a:srgbClr val="008080"/>
                </a:solidFill>
                <a:latin typeface="Courier" pitchFamily="2" charset="0"/>
              </a:rPr>
              <a:t>&gt;</a:t>
            </a:r>
            <a:r>
              <a:rPr lang="en-IN" sz="1000" dirty="0" err="1">
                <a:solidFill>
                  <a:srgbClr val="000000"/>
                </a:solidFill>
                <a:latin typeface="Courier" pitchFamily="2" charset="0"/>
              </a:rPr>
              <a:t>SimpleServlet</a:t>
            </a:r>
            <a:r>
              <a:rPr lang="en-IN" sz="1000" dirty="0">
                <a:solidFill>
                  <a:srgbClr val="008080"/>
                </a:solidFill>
                <a:latin typeface="Courier" pitchFamily="2" charset="0"/>
              </a:rPr>
              <a:t>&lt;/</a:t>
            </a:r>
            <a:r>
              <a:rPr lang="en-IN" sz="1000" dirty="0">
                <a:solidFill>
                  <a:srgbClr val="3F7F7F"/>
                </a:solidFill>
                <a:latin typeface="Courier" pitchFamily="2" charset="0"/>
              </a:rPr>
              <a:t>display-name</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r>
              <a:rPr lang="en-IN" sz="1000" dirty="0" err="1">
                <a:solidFill>
                  <a:srgbClr val="000000"/>
                </a:solidFill>
                <a:latin typeface="Courier" pitchFamily="2" charset="0"/>
              </a:rPr>
              <a:t>SimpleServlet</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servlet-class</a:t>
            </a:r>
            <a:r>
              <a:rPr lang="en-IN" sz="1000" dirty="0">
                <a:solidFill>
                  <a:srgbClr val="008080"/>
                </a:solidFill>
                <a:latin typeface="Courier" pitchFamily="2" charset="0"/>
              </a:rPr>
              <a:t>&gt;</a:t>
            </a:r>
            <a:r>
              <a:rPr lang="en-IN" sz="1000" dirty="0" err="1">
                <a:latin typeface="Courier" pitchFamily="2" charset="0"/>
              </a:rPr>
              <a:t>com.collabera.jump.SimpleServlet</a:t>
            </a:r>
            <a:r>
              <a:rPr lang="en-IN" sz="1000" dirty="0">
                <a:solidFill>
                  <a:srgbClr val="008080"/>
                </a:solidFill>
                <a:latin typeface="Courier" pitchFamily="2" charset="0"/>
              </a:rPr>
              <a:t>&lt;/</a:t>
            </a:r>
            <a:r>
              <a:rPr lang="en-IN" sz="1000" dirty="0">
                <a:solidFill>
                  <a:srgbClr val="3F7F7F"/>
                </a:solidFill>
                <a:latin typeface="Courier" pitchFamily="2" charset="0"/>
              </a:rPr>
              <a:t>servlet-class</a:t>
            </a:r>
            <a:r>
              <a:rPr lang="en-IN" sz="1000" dirty="0">
                <a:solidFill>
                  <a:srgbClr val="008080"/>
                </a:solidFill>
                <a:latin typeface="Courier" pitchFamily="2" charset="0"/>
              </a:rPr>
              <a:t>&gt;</a:t>
            </a:r>
            <a:endParaRPr lang="en-IN" sz="1000" dirty="0">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servlet-mapping</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r>
              <a:rPr lang="en-IN" sz="1000" dirty="0" err="1">
                <a:solidFill>
                  <a:srgbClr val="000000"/>
                </a:solidFill>
                <a:latin typeface="Courier" pitchFamily="2" charset="0"/>
              </a:rPr>
              <a:t>SimpleServlet</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err="1">
                <a:solidFill>
                  <a:srgbClr val="3F7F7F"/>
                </a:solidFill>
                <a:latin typeface="Courier" pitchFamily="2" charset="0"/>
              </a:rPr>
              <a:t>url</a:t>
            </a:r>
            <a:r>
              <a:rPr lang="en-IN" sz="1000" dirty="0">
                <a:solidFill>
                  <a:srgbClr val="3F7F7F"/>
                </a:solidFill>
                <a:latin typeface="Courier" pitchFamily="2" charset="0"/>
              </a:rPr>
              <a:t>-pattern</a:t>
            </a:r>
            <a:r>
              <a:rPr lang="en-IN" sz="1000" dirty="0">
                <a:solidFill>
                  <a:srgbClr val="008080"/>
                </a:solidFill>
                <a:latin typeface="Courier" pitchFamily="2" charset="0"/>
              </a:rPr>
              <a:t>&gt;</a:t>
            </a:r>
            <a:r>
              <a:rPr lang="en-IN" sz="1000" dirty="0">
                <a:solidFill>
                  <a:srgbClr val="000000"/>
                </a:solidFill>
                <a:latin typeface="Courier" pitchFamily="2" charset="0"/>
              </a:rPr>
              <a:t>/</a:t>
            </a:r>
            <a:r>
              <a:rPr lang="en-IN" sz="1000" dirty="0" err="1">
                <a:solidFill>
                  <a:srgbClr val="000000"/>
                </a:solidFill>
                <a:latin typeface="Courier" pitchFamily="2" charset="0"/>
              </a:rPr>
              <a:t>SimpleServlet</a:t>
            </a:r>
            <a:r>
              <a:rPr lang="en-IN" sz="1000" dirty="0">
                <a:solidFill>
                  <a:srgbClr val="008080"/>
                </a:solidFill>
                <a:latin typeface="Courier" pitchFamily="2" charset="0"/>
              </a:rPr>
              <a:t>&lt;/</a:t>
            </a:r>
            <a:r>
              <a:rPr lang="en-IN" sz="1000" dirty="0" err="1">
                <a:solidFill>
                  <a:srgbClr val="3F7F7F"/>
                </a:solidFill>
                <a:latin typeface="Courier" pitchFamily="2" charset="0"/>
              </a:rPr>
              <a:t>url</a:t>
            </a:r>
            <a:r>
              <a:rPr lang="en-IN" sz="1000" dirty="0">
                <a:solidFill>
                  <a:srgbClr val="3F7F7F"/>
                </a:solidFill>
                <a:latin typeface="Courier" pitchFamily="2" charset="0"/>
              </a:rPr>
              <a:t>-pattern</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servlet-mapping</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description</a:t>
            </a:r>
            <a:r>
              <a:rPr lang="en-IN" sz="1000" dirty="0">
                <a:solidFill>
                  <a:srgbClr val="008080"/>
                </a:solidFill>
                <a:latin typeface="Courier" pitchFamily="2" charset="0"/>
              </a:rPr>
              <a:t>&gt;&lt;/</a:t>
            </a:r>
            <a:r>
              <a:rPr lang="en-IN" sz="1000" dirty="0">
                <a:solidFill>
                  <a:srgbClr val="3F7F7F"/>
                </a:solidFill>
                <a:latin typeface="Courier" pitchFamily="2" charset="0"/>
              </a:rPr>
              <a:t>description</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display-name</a:t>
            </a:r>
            <a:r>
              <a:rPr lang="en-IN" sz="1000" dirty="0">
                <a:solidFill>
                  <a:srgbClr val="008080"/>
                </a:solidFill>
                <a:latin typeface="Courier" pitchFamily="2" charset="0"/>
              </a:rPr>
              <a:t>&gt;</a:t>
            </a:r>
            <a:r>
              <a:rPr lang="en-IN" sz="1000" dirty="0">
                <a:solidFill>
                  <a:srgbClr val="000000"/>
                </a:solidFill>
                <a:latin typeface="Courier" pitchFamily="2" charset="0"/>
              </a:rPr>
              <a:t>Hello</a:t>
            </a:r>
            <a:r>
              <a:rPr lang="en-IN" sz="1000" dirty="0">
                <a:solidFill>
                  <a:srgbClr val="008080"/>
                </a:solidFill>
                <a:latin typeface="Courier" pitchFamily="2" charset="0"/>
              </a:rPr>
              <a:t>&lt;/</a:t>
            </a:r>
            <a:r>
              <a:rPr lang="en-IN" sz="1000" dirty="0">
                <a:solidFill>
                  <a:srgbClr val="3F7F7F"/>
                </a:solidFill>
                <a:latin typeface="Courier" pitchFamily="2" charset="0"/>
              </a:rPr>
              <a:t>display-name</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r>
              <a:rPr lang="en-IN" sz="1000" dirty="0">
                <a:solidFill>
                  <a:srgbClr val="000000"/>
                </a:solidFill>
                <a:latin typeface="Courier" pitchFamily="2" charset="0"/>
              </a:rPr>
              <a:t>Hello</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servlet-class</a:t>
            </a:r>
            <a:r>
              <a:rPr lang="en-IN" sz="1000" dirty="0">
                <a:solidFill>
                  <a:srgbClr val="008080"/>
                </a:solidFill>
                <a:latin typeface="Courier" pitchFamily="2" charset="0"/>
              </a:rPr>
              <a:t>&gt;</a:t>
            </a:r>
            <a:r>
              <a:rPr lang="en-IN" sz="1000" dirty="0" err="1">
                <a:latin typeface="Courier" pitchFamily="2" charset="0"/>
              </a:rPr>
              <a:t>com.collabera.jump.Hello</a:t>
            </a:r>
            <a:r>
              <a:rPr lang="en-IN" sz="1000" dirty="0">
                <a:solidFill>
                  <a:srgbClr val="008080"/>
                </a:solidFill>
                <a:latin typeface="Courier" pitchFamily="2" charset="0"/>
              </a:rPr>
              <a:t>&lt;/</a:t>
            </a:r>
            <a:r>
              <a:rPr lang="en-IN" sz="1000" dirty="0">
                <a:solidFill>
                  <a:srgbClr val="3F7F7F"/>
                </a:solidFill>
                <a:latin typeface="Courier" pitchFamily="2" charset="0"/>
              </a:rPr>
              <a:t>servlet-class</a:t>
            </a:r>
            <a:r>
              <a:rPr lang="en-IN" sz="1000" dirty="0">
                <a:solidFill>
                  <a:srgbClr val="008080"/>
                </a:solidFill>
                <a:latin typeface="Courier" pitchFamily="2" charset="0"/>
              </a:rPr>
              <a:t>&gt;</a:t>
            </a:r>
            <a:endParaRPr lang="en-IN" sz="1000" dirty="0">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servlet-mapping</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r>
              <a:rPr lang="en-IN" sz="1000" dirty="0">
                <a:solidFill>
                  <a:srgbClr val="000000"/>
                </a:solidFill>
                <a:latin typeface="Courier" pitchFamily="2" charset="0"/>
              </a:rPr>
              <a:t>Hello</a:t>
            </a:r>
            <a:r>
              <a:rPr lang="en-IN" sz="1000" dirty="0">
                <a:solidFill>
                  <a:srgbClr val="008080"/>
                </a:solidFill>
                <a:latin typeface="Courier" pitchFamily="2" charset="0"/>
              </a:rPr>
              <a:t>&lt;/</a:t>
            </a:r>
            <a:r>
              <a:rPr lang="en-IN" sz="1000" dirty="0">
                <a:solidFill>
                  <a:srgbClr val="3F7F7F"/>
                </a:solidFill>
                <a:latin typeface="Courier" pitchFamily="2" charset="0"/>
              </a:rPr>
              <a:t>servlet-name</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err="1">
                <a:solidFill>
                  <a:srgbClr val="3F7F7F"/>
                </a:solidFill>
                <a:latin typeface="Courier" pitchFamily="2" charset="0"/>
              </a:rPr>
              <a:t>url</a:t>
            </a:r>
            <a:r>
              <a:rPr lang="en-IN" sz="1000" dirty="0">
                <a:solidFill>
                  <a:srgbClr val="3F7F7F"/>
                </a:solidFill>
                <a:latin typeface="Courier" pitchFamily="2" charset="0"/>
              </a:rPr>
              <a:t>-pattern</a:t>
            </a:r>
            <a:r>
              <a:rPr lang="en-IN" sz="1000" dirty="0">
                <a:solidFill>
                  <a:srgbClr val="008080"/>
                </a:solidFill>
                <a:latin typeface="Courier" pitchFamily="2" charset="0"/>
              </a:rPr>
              <a:t>&gt;</a:t>
            </a:r>
            <a:r>
              <a:rPr lang="en-IN" sz="1000" dirty="0">
                <a:solidFill>
                  <a:srgbClr val="000000"/>
                </a:solidFill>
                <a:latin typeface="Courier" pitchFamily="2" charset="0"/>
              </a:rPr>
              <a:t>/Hello</a:t>
            </a:r>
            <a:r>
              <a:rPr lang="en-IN" sz="1000" dirty="0">
                <a:solidFill>
                  <a:srgbClr val="008080"/>
                </a:solidFill>
                <a:latin typeface="Courier" pitchFamily="2" charset="0"/>
              </a:rPr>
              <a:t>&lt;/</a:t>
            </a:r>
            <a:r>
              <a:rPr lang="en-IN" sz="1000" dirty="0" err="1">
                <a:solidFill>
                  <a:srgbClr val="3F7F7F"/>
                </a:solidFill>
                <a:latin typeface="Courier" pitchFamily="2" charset="0"/>
              </a:rPr>
              <a:t>url</a:t>
            </a:r>
            <a:r>
              <a:rPr lang="en-IN" sz="1000" dirty="0">
                <a:solidFill>
                  <a:srgbClr val="3F7F7F"/>
                </a:solidFill>
                <a:latin typeface="Courier" pitchFamily="2" charset="0"/>
              </a:rPr>
              <a:t>-pattern</a:t>
            </a:r>
            <a:r>
              <a:rPr lang="en-IN" sz="1000" dirty="0">
                <a:solidFill>
                  <a:srgbClr val="008080"/>
                </a:solidFill>
                <a:latin typeface="Courier" pitchFamily="2" charset="0"/>
              </a:rPr>
              <a:t>&gt;</a:t>
            </a:r>
            <a:endParaRPr lang="en-IN" sz="1000" dirty="0">
              <a:solidFill>
                <a:srgbClr val="3F7F7F"/>
              </a:solidFill>
              <a:latin typeface="Courier" pitchFamily="2" charset="0"/>
            </a:endParaRPr>
          </a:p>
          <a:p>
            <a:r>
              <a:rPr lang="en-IN" sz="1000" dirty="0">
                <a:solidFill>
                  <a:srgbClr val="000000"/>
                </a:solidFill>
                <a:latin typeface="Courier" pitchFamily="2" charset="0"/>
              </a:rPr>
              <a:t>  </a:t>
            </a:r>
            <a:r>
              <a:rPr lang="en-IN" sz="1000" dirty="0">
                <a:solidFill>
                  <a:srgbClr val="008080"/>
                </a:solidFill>
                <a:latin typeface="Courier" pitchFamily="2" charset="0"/>
              </a:rPr>
              <a:t>&lt;/</a:t>
            </a:r>
            <a:r>
              <a:rPr lang="en-IN" sz="1000" dirty="0">
                <a:solidFill>
                  <a:srgbClr val="3F7F7F"/>
                </a:solidFill>
                <a:latin typeface="Courier" pitchFamily="2" charset="0"/>
              </a:rPr>
              <a:t>servlet-mapping</a:t>
            </a:r>
            <a:r>
              <a:rPr lang="en-IN" sz="1000" dirty="0">
                <a:solidFill>
                  <a:srgbClr val="008080"/>
                </a:solidFill>
                <a:latin typeface="Courier" pitchFamily="2" charset="0"/>
              </a:rPr>
              <a:t>&gt;</a:t>
            </a:r>
            <a:endParaRPr lang="en-IN" sz="1000" dirty="0">
              <a:solidFill>
                <a:srgbClr val="3F7F7F"/>
              </a:solidFill>
              <a:latin typeface="Courier" pitchFamily="2" charset="0"/>
            </a:endParaRPr>
          </a:p>
        </p:txBody>
      </p:sp>
    </p:spTree>
    <p:extLst>
      <p:ext uri="{BB962C8B-B14F-4D97-AF65-F5344CB8AC3E}">
        <p14:creationId xmlns:p14="http://schemas.microsoft.com/office/powerpoint/2010/main" val="1355221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Java Server Pages</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fontScale="47500" lnSpcReduction="20000"/>
          </a:bodyPr>
          <a:lstStyle/>
          <a:p>
            <a:r>
              <a:rPr lang="en-IN" dirty="0"/>
              <a:t>Java Server Pages (JSP) is a technology which is used to develop web pages by inserting Java code into the HTML pages by making special JSP tags. The JSP tags which allow java code to be included into it are &lt;% ----java code----%&gt;.</a:t>
            </a:r>
          </a:p>
          <a:p>
            <a:r>
              <a:rPr lang="en-IN" dirty="0"/>
              <a:t>It can consist of either HTML or XML (combination of both is also possible) with JSP actions and commands.</a:t>
            </a:r>
          </a:p>
          <a:p>
            <a:r>
              <a:rPr lang="en-IN" dirty="0"/>
              <a:t>It can be used as HTML page, which can be used in forms and registration pages with the dynamic content into it.</a:t>
            </a:r>
          </a:p>
          <a:p>
            <a:r>
              <a:rPr lang="en-IN" dirty="0"/>
              <a:t>Dynamic content includes some fields like dropdown, checkboxes, etc. whose value will be fetched from the database.</a:t>
            </a:r>
          </a:p>
          <a:p>
            <a:r>
              <a:rPr lang="en-IN" dirty="0"/>
              <a:t>This can also be used to access JavaBeans objects.</a:t>
            </a:r>
          </a:p>
          <a:p>
            <a:r>
              <a:rPr lang="en-IN" dirty="0"/>
              <a:t>We can share information across pages using request and response objects.</a:t>
            </a:r>
          </a:p>
          <a:p>
            <a:r>
              <a:rPr lang="en-IN" dirty="0"/>
              <a:t>JSP can be used for separation of the view layer with the business logic in the web application.</a:t>
            </a:r>
          </a:p>
        </p:txBody>
      </p:sp>
    </p:spTree>
    <p:extLst>
      <p:ext uri="{BB962C8B-B14F-4D97-AF65-F5344CB8AC3E}">
        <p14:creationId xmlns:p14="http://schemas.microsoft.com/office/powerpoint/2010/main" val="1645602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Java Server Pages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fontScale="55000" lnSpcReduction="20000"/>
          </a:bodyPr>
          <a:lstStyle/>
          <a:p>
            <a:r>
              <a:rPr lang="en-IN" b="1" dirty="0"/>
              <a:t>What is JSP </a:t>
            </a:r>
            <a:r>
              <a:rPr lang="en-IN" b="1" dirty="0" err="1"/>
              <a:t>LifeCycle</a:t>
            </a:r>
            <a:r>
              <a:rPr lang="en-IN" b="1" dirty="0"/>
              <a:t>?</a:t>
            </a:r>
          </a:p>
          <a:p>
            <a:r>
              <a:rPr lang="en-IN" dirty="0"/>
              <a:t>JSP Life Cycle is defined as translation of JSP Page into servlet as a JSP Page needs to be converted into servlet first in order to process the service requests. The Life Cycle starts with the creation of JSP and ends with the disintegration of that.</a:t>
            </a:r>
          </a:p>
          <a:p>
            <a:r>
              <a:rPr lang="en-IN" dirty="0"/>
              <a:t>When the browser asks for a JSP, JSP engine first checks whether it needs to compile the page. If the JSP is last compiled or the recent modification is done in JSP, then the JSP engine compiles the page.</a:t>
            </a:r>
          </a:p>
          <a:p>
            <a:r>
              <a:rPr lang="en-IN" dirty="0"/>
              <a:t>Compilation process of JSP page involves three steps:</a:t>
            </a:r>
          </a:p>
          <a:p>
            <a:pPr lvl="1"/>
            <a:r>
              <a:rPr lang="en-IN" dirty="0"/>
              <a:t>Parsing of JSP</a:t>
            </a:r>
          </a:p>
          <a:p>
            <a:pPr lvl="1"/>
            <a:r>
              <a:rPr lang="en-IN" dirty="0"/>
              <a:t>Turning JSP into servlet</a:t>
            </a:r>
          </a:p>
          <a:p>
            <a:pPr lvl="1"/>
            <a:r>
              <a:rPr lang="en-IN" dirty="0"/>
              <a:t>Compiling the servlet</a:t>
            </a:r>
          </a:p>
        </p:txBody>
      </p:sp>
    </p:spTree>
    <p:extLst>
      <p:ext uri="{BB962C8B-B14F-4D97-AF65-F5344CB8AC3E}">
        <p14:creationId xmlns:p14="http://schemas.microsoft.com/office/powerpoint/2010/main" val="97670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Java Server Pages Lifecycle</a:t>
            </a:r>
            <a:endParaRPr lang="th-TH" altLang="en-US" sz="2800" dirty="0">
              <a:solidFill>
                <a:schemeClr val="bg1"/>
              </a:solidFill>
            </a:endParaRPr>
          </a:p>
        </p:txBody>
      </p:sp>
      <p:pic>
        <p:nvPicPr>
          <p:cNvPr id="2" name="Picture 1">
            <a:extLst>
              <a:ext uri="{FF2B5EF4-FFF2-40B4-BE49-F238E27FC236}">
                <a16:creationId xmlns:a16="http://schemas.microsoft.com/office/drawing/2014/main" id="{915D3FA2-4FAD-D049-8DB9-5C854D60058E}"/>
              </a:ext>
            </a:extLst>
          </p:cNvPr>
          <p:cNvPicPr>
            <a:picLocks noChangeAspect="1"/>
          </p:cNvPicPr>
          <p:nvPr/>
        </p:nvPicPr>
        <p:blipFill>
          <a:blip r:embed="rId2"/>
          <a:stretch>
            <a:fillRect/>
          </a:stretch>
        </p:blipFill>
        <p:spPr>
          <a:xfrm>
            <a:off x="2286000" y="1047750"/>
            <a:ext cx="4165600" cy="3264930"/>
          </a:xfrm>
          <a:prstGeom prst="rect">
            <a:avLst/>
          </a:prstGeom>
        </p:spPr>
      </p:pic>
    </p:spTree>
    <p:extLst>
      <p:ext uri="{BB962C8B-B14F-4D97-AF65-F5344CB8AC3E}">
        <p14:creationId xmlns:p14="http://schemas.microsoft.com/office/powerpoint/2010/main" val="391499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err="1">
                <a:solidFill>
                  <a:schemeClr val="bg1"/>
                </a:solidFill>
              </a:rPr>
              <a:t>Index.jsp</a:t>
            </a:r>
            <a:endParaRPr lang="th-TH" altLang="en-US" sz="2800" dirty="0">
              <a:solidFill>
                <a:schemeClr val="bg1"/>
              </a:solidFill>
            </a:endParaRPr>
          </a:p>
        </p:txBody>
      </p:sp>
      <p:sp>
        <p:nvSpPr>
          <p:cNvPr id="4" name="Text Box 3">
            <a:extLst>
              <a:ext uri="{FF2B5EF4-FFF2-40B4-BE49-F238E27FC236}">
                <a16:creationId xmlns:a16="http://schemas.microsoft.com/office/drawing/2014/main" id="{84E30B71-8CA2-B64E-9730-DE5173E853E2}"/>
              </a:ext>
            </a:extLst>
          </p:cNvPr>
          <p:cNvSpPr txBox="1">
            <a:spLocks noChangeArrowheads="1"/>
          </p:cNvSpPr>
          <p:nvPr/>
        </p:nvSpPr>
        <p:spPr bwMode="auto">
          <a:xfrm>
            <a:off x="1371600" y="1504950"/>
            <a:ext cx="6477000" cy="2800767"/>
          </a:xfrm>
          <a:prstGeom prst="rect">
            <a:avLst/>
          </a:prstGeom>
          <a:noFill/>
          <a:ln w="12700">
            <a:solidFill>
              <a:schemeClr val="tx2"/>
            </a:solidFill>
            <a:miter lim="800000"/>
            <a:headEnd/>
            <a:tailEnd/>
          </a:ln>
          <a:effectLst/>
          <a:extLst/>
        </p:spPr>
        <p:txBody>
          <a:bodyPr wrap="square">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IN" sz="1100" dirty="0">
                <a:solidFill>
                  <a:srgbClr val="3A87B2"/>
                </a:solidFill>
                <a:latin typeface="Monaco" pitchFamily="2" charset="77"/>
              </a:rPr>
              <a:t>&lt;%@ page language="java" </a:t>
            </a:r>
            <a:r>
              <a:rPr lang="en-IN" sz="1100" dirty="0" err="1">
                <a:solidFill>
                  <a:srgbClr val="3A87B2"/>
                </a:solidFill>
                <a:latin typeface="Monaco" pitchFamily="2" charset="77"/>
              </a:rPr>
              <a:t>contentType</a:t>
            </a:r>
            <a:r>
              <a:rPr lang="en-IN" sz="1100" dirty="0">
                <a:solidFill>
                  <a:srgbClr val="3A87B2"/>
                </a:solidFill>
                <a:latin typeface="Monaco" pitchFamily="2" charset="77"/>
              </a:rPr>
              <a:t>="text/html;" </a:t>
            </a:r>
            <a:r>
              <a:rPr lang="en-IN" sz="1100" dirty="0" err="1">
                <a:solidFill>
                  <a:srgbClr val="3A87B2"/>
                </a:solidFill>
                <a:latin typeface="Monaco" pitchFamily="2" charset="77"/>
              </a:rPr>
              <a:t>pageEncoding</a:t>
            </a:r>
            <a:r>
              <a:rPr lang="en-IN" sz="1100" dirty="0">
                <a:solidFill>
                  <a:srgbClr val="3A87B2"/>
                </a:solidFill>
                <a:latin typeface="Monaco" pitchFamily="2" charset="77"/>
              </a:rPr>
              <a:t>="ISO-8859-1"</a:t>
            </a:r>
          </a:p>
          <a:p>
            <a:r>
              <a:rPr lang="en-IN" sz="1100" dirty="0" err="1">
                <a:solidFill>
                  <a:srgbClr val="3A87B2"/>
                </a:solidFill>
                <a:latin typeface="Monaco" pitchFamily="2" charset="77"/>
              </a:rPr>
              <a:t>isELIgnored</a:t>
            </a:r>
            <a:r>
              <a:rPr lang="en-IN" sz="1100" dirty="0">
                <a:solidFill>
                  <a:srgbClr val="3A87B2"/>
                </a:solidFill>
                <a:latin typeface="Monaco" pitchFamily="2" charset="77"/>
              </a:rPr>
              <a:t>="false"%&gt;</a:t>
            </a:r>
          </a:p>
          <a:p>
            <a:r>
              <a:rPr lang="en-IN" sz="1100" dirty="0">
                <a:solidFill>
                  <a:srgbClr val="3A87B2"/>
                </a:solidFill>
                <a:latin typeface="Monaco" pitchFamily="2" charset="77"/>
              </a:rPr>
              <a:t>&lt;%@page import="</a:t>
            </a:r>
            <a:r>
              <a:rPr lang="en-IN" sz="1100" dirty="0" err="1">
                <a:solidFill>
                  <a:srgbClr val="3A87B2"/>
                </a:solidFill>
                <a:latin typeface="Monaco" pitchFamily="2" charset="77"/>
              </a:rPr>
              <a:t>java.util.Date</a:t>
            </a:r>
            <a:r>
              <a:rPr lang="en-IN" sz="1100" dirty="0">
                <a:solidFill>
                  <a:srgbClr val="3A87B2"/>
                </a:solidFill>
                <a:latin typeface="Monaco" pitchFamily="2" charset="77"/>
              </a:rPr>
              <a:t>" %&gt;</a:t>
            </a:r>
          </a:p>
          <a:p>
            <a:r>
              <a:rPr lang="en-IN" sz="1100" dirty="0">
                <a:solidFill>
                  <a:srgbClr val="3A87B2"/>
                </a:solidFill>
                <a:latin typeface="Monaco" pitchFamily="2" charset="77"/>
              </a:rPr>
              <a:t>&lt;!DOCTYPE html PUBLIC "-//W3C//DTD HTML 4.01 Transitional//EN" "http://www.w3.org/TR/html4/</a:t>
            </a:r>
            <a:r>
              <a:rPr lang="en-IN" sz="1100" dirty="0" err="1">
                <a:solidFill>
                  <a:srgbClr val="3A87B2"/>
                </a:solidFill>
                <a:latin typeface="Monaco" pitchFamily="2" charset="77"/>
              </a:rPr>
              <a:t>loose.dtd</a:t>
            </a:r>
            <a:r>
              <a:rPr lang="en-IN" sz="1100" dirty="0">
                <a:solidFill>
                  <a:srgbClr val="3A87B2"/>
                </a:solidFill>
                <a:latin typeface="Monaco" pitchFamily="2" charset="77"/>
              </a:rPr>
              <a:t>"&gt;</a:t>
            </a:r>
          </a:p>
          <a:p>
            <a:r>
              <a:rPr lang="en-IN" sz="1100" dirty="0">
                <a:solidFill>
                  <a:srgbClr val="3A87B2"/>
                </a:solidFill>
                <a:latin typeface="Monaco" pitchFamily="2" charset="77"/>
              </a:rPr>
              <a:t>&lt;html&gt;</a:t>
            </a:r>
          </a:p>
          <a:p>
            <a:r>
              <a:rPr lang="en-IN" sz="1100" dirty="0">
                <a:solidFill>
                  <a:srgbClr val="3A87B2"/>
                </a:solidFill>
                <a:latin typeface="Monaco" pitchFamily="2" charset="77"/>
              </a:rPr>
              <a:t>&lt;head&gt;</a:t>
            </a:r>
          </a:p>
          <a:p>
            <a:r>
              <a:rPr lang="en-IN" sz="1100" dirty="0">
                <a:solidFill>
                  <a:srgbClr val="3A87B2"/>
                </a:solidFill>
                <a:latin typeface="Monaco" pitchFamily="2" charset="77"/>
              </a:rPr>
              <a:t>&lt;meta http-</a:t>
            </a:r>
            <a:r>
              <a:rPr lang="en-IN" sz="1100" dirty="0" err="1">
                <a:solidFill>
                  <a:srgbClr val="3A87B2"/>
                </a:solidFill>
                <a:latin typeface="Monaco" pitchFamily="2" charset="77"/>
              </a:rPr>
              <a:t>equiv</a:t>
            </a:r>
            <a:r>
              <a:rPr lang="en-IN" sz="1100" dirty="0">
                <a:solidFill>
                  <a:srgbClr val="3A87B2"/>
                </a:solidFill>
                <a:latin typeface="Monaco" pitchFamily="2" charset="77"/>
              </a:rPr>
              <a:t>="Content-Type" content="text/html; charset=ISO-8859-1"&gt;</a:t>
            </a:r>
          </a:p>
          <a:p>
            <a:r>
              <a:rPr lang="en-IN" sz="1100" dirty="0">
                <a:solidFill>
                  <a:srgbClr val="3A87B2"/>
                </a:solidFill>
                <a:latin typeface="Monaco" pitchFamily="2" charset="77"/>
              </a:rPr>
              <a:t>&lt;title&gt;Hello </a:t>
            </a:r>
            <a:r>
              <a:rPr lang="en-IN" sz="1100" dirty="0" err="1">
                <a:solidFill>
                  <a:srgbClr val="3A87B2"/>
                </a:solidFill>
                <a:latin typeface="Monaco" pitchFamily="2" charset="77"/>
              </a:rPr>
              <a:t>Cognixia</a:t>
            </a:r>
            <a:r>
              <a:rPr lang="en-IN" sz="1100" dirty="0">
                <a:solidFill>
                  <a:srgbClr val="3A87B2"/>
                </a:solidFill>
                <a:latin typeface="Monaco" pitchFamily="2" charset="77"/>
              </a:rPr>
              <a:t>!&lt;/title&gt;</a:t>
            </a:r>
          </a:p>
          <a:p>
            <a:r>
              <a:rPr lang="en-IN" sz="1100" dirty="0">
                <a:solidFill>
                  <a:srgbClr val="3A87B2"/>
                </a:solidFill>
                <a:latin typeface="Monaco" pitchFamily="2" charset="77"/>
              </a:rPr>
              <a:t>&lt;/head&gt;</a:t>
            </a:r>
          </a:p>
          <a:p>
            <a:r>
              <a:rPr lang="en-IN" sz="1100" dirty="0">
                <a:solidFill>
                  <a:srgbClr val="3A87B2"/>
                </a:solidFill>
                <a:latin typeface="Monaco" pitchFamily="2" charset="77"/>
              </a:rPr>
              <a:t>&lt;body&gt;</a:t>
            </a:r>
          </a:p>
          <a:p>
            <a:r>
              <a:rPr lang="en-IN" sz="1100" dirty="0">
                <a:solidFill>
                  <a:srgbClr val="3A87B2"/>
                </a:solidFill>
                <a:latin typeface="Monaco" pitchFamily="2" charset="77"/>
              </a:rPr>
              <a:t>&lt;a&gt;Date is:&lt;/a&gt;</a:t>
            </a:r>
          </a:p>
          <a:p>
            <a:r>
              <a:rPr lang="en-IN" sz="1100" dirty="0">
                <a:solidFill>
                  <a:srgbClr val="3A87B2"/>
                </a:solidFill>
                <a:latin typeface="Monaco" pitchFamily="2" charset="77"/>
              </a:rPr>
              <a:t>&lt;%= new </a:t>
            </a:r>
            <a:r>
              <a:rPr lang="en-IN" sz="1100" dirty="0" err="1">
                <a:solidFill>
                  <a:srgbClr val="3A87B2"/>
                </a:solidFill>
                <a:latin typeface="Monaco" pitchFamily="2" charset="77"/>
              </a:rPr>
              <a:t>java.util.Date</a:t>
            </a:r>
            <a:r>
              <a:rPr lang="en-IN" sz="1100" dirty="0">
                <a:solidFill>
                  <a:srgbClr val="3A87B2"/>
                </a:solidFill>
                <a:latin typeface="Monaco" pitchFamily="2" charset="77"/>
              </a:rPr>
              <a:t>() %&gt;</a:t>
            </a:r>
          </a:p>
          <a:p>
            <a:r>
              <a:rPr lang="en-IN" sz="1100" dirty="0">
                <a:solidFill>
                  <a:srgbClr val="3A87B2"/>
                </a:solidFill>
                <a:latin typeface="Monaco" pitchFamily="2" charset="77"/>
              </a:rPr>
              <a:t>&lt;/body&gt;</a:t>
            </a:r>
          </a:p>
          <a:p>
            <a:r>
              <a:rPr lang="en-IN" sz="1100" dirty="0">
                <a:solidFill>
                  <a:srgbClr val="3A87B2"/>
                </a:solidFill>
                <a:latin typeface="Monaco" pitchFamily="2" charset="77"/>
              </a:rPr>
              <a:t>&lt;/html&gt;</a:t>
            </a:r>
          </a:p>
        </p:txBody>
      </p:sp>
    </p:spTree>
    <p:extLst>
      <p:ext uri="{BB962C8B-B14F-4D97-AF65-F5344CB8AC3E}">
        <p14:creationId xmlns:p14="http://schemas.microsoft.com/office/powerpoint/2010/main" val="54022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err="1">
                <a:solidFill>
                  <a:schemeClr val="bg1"/>
                </a:solidFill>
              </a:rPr>
              <a:t>demo.jsp</a:t>
            </a:r>
            <a:endParaRPr lang="th-TH" altLang="en-US" sz="2800" dirty="0">
              <a:solidFill>
                <a:schemeClr val="bg1"/>
              </a:solidFill>
            </a:endParaRPr>
          </a:p>
        </p:txBody>
      </p:sp>
      <p:sp>
        <p:nvSpPr>
          <p:cNvPr id="4" name="Text Box 3">
            <a:extLst>
              <a:ext uri="{FF2B5EF4-FFF2-40B4-BE49-F238E27FC236}">
                <a16:creationId xmlns:a16="http://schemas.microsoft.com/office/drawing/2014/main" id="{84E30B71-8CA2-B64E-9730-DE5173E853E2}"/>
              </a:ext>
            </a:extLst>
          </p:cNvPr>
          <p:cNvSpPr txBox="1">
            <a:spLocks noChangeArrowheads="1"/>
          </p:cNvSpPr>
          <p:nvPr/>
        </p:nvSpPr>
        <p:spPr bwMode="auto">
          <a:xfrm>
            <a:off x="1371600" y="1504950"/>
            <a:ext cx="6477000" cy="1954381"/>
          </a:xfrm>
          <a:prstGeom prst="rect">
            <a:avLst/>
          </a:prstGeom>
          <a:noFill/>
          <a:ln w="12700">
            <a:solidFill>
              <a:schemeClr val="tx2"/>
            </a:solidFill>
            <a:miter lim="800000"/>
            <a:headEnd/>
            <a:tailEnd/>
          </a:ln>
          <a:effectLst/>
          <a:extLst/>
        </p:spPr>
        <p:txBody>
          <a:bodyPr wrap="square">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pPr>
              <a:buFont typeface="+mj-lt"/>
              <a:buAutoNum type="arabicPeriod"/>
            </a:pPr>
            <a:r>
              <a:rPr lang="en-IN" sz="1100" dirty="0">
                <a:solidFill>
                  <a:srgbClr val="3A87B2"/>
                </a:solidFill>
                <a:latin typeface="Monaco" pitchFamily="2" charset="77"/>
              </a:rPr>
              <a:t>&lt;html&gt;</a:t>
            </a:r>
          </a:p>
          <a:p>
            <a:pPr>
              <a:buFont typeface="+mj-lt"/>
              <a:buAutoNum type="arabicPeriod"/>
            </a:pPr>
            <a:r>
              <a:rPr lang="en-IN" sz="1100" dirty="0">
                <a:solidFill>
                  <a:srgbClr val="3A87B2"/>
                </a:solidFill>
                <a:latin typeface="Monaco" pitchFamily="2" charset="77"/>
              </a:rPr>
              <a:t>&lt;head&gt;</a:t>
            </a:r>
          </a:p>
          <a:p>
            <a:pPr>
              <a:buFont typeface="+mj-lt"/>
              <a:buAutoNum type="arabicPeriod"/>
            </a:pPr>
            <a:r>
              <a:rPr lang="en-IN" sz="1100" dirty="0">
                <a:solidFill>
                  <a:srgbClr val="3A87B2"/>
                </a:solidFill>
                <a:latin typeface="Monaco" pitchFamily="2" charset="77"/>
              </a:rPr>
              <a:t>&lt;title&gt;Demo JSP&lt;/title&gt;</a:t>
            </a:r>
          </a:p>
          <a:p>
            <a:pPr>
              <a:buFont typeface="+mj-lt"/>
              <a:buAutoNum type="arabicPeriod"/>
            </a:pPr>
            <a:r>
              <a:rPr lang="en-IN" sz="1100" dirty="0">
                <a:solidFill>
                  <a:srgbClr val="3A87B2"/>
                </a:solidFill>
                <a:latin typeface="Monaco" pitchFamily="2" charset="77"/>
              </a:rPr>
              <a:t>&lt;/head&gt;</a:t>
            </a:r>
          </a:p>
          <a:p>
            <a:pPr>
              <a:buFont typeface="+mj-lt"/>
              <a:buAutoNum type="arabicPeriod"/>
            </a:pPr>
            <a:r>
              <a:rPr lang="en-IN" sz="1100" dirty="0">
                <a:solidFill>
                  <a:srgbClr val="3A87B2"/>
                </a:solidFill>
                <a:latin typeface="Monaco" pitchFamily="2" charset="77"/>
              </a:rPr>
              <a:t>&lt;%</a:t>
            </a:r>
          </a:p>
          <a:p>
            <a:pPr>
              <a:buFont typeface="+mj-lt"/>
              <a:buAutoNum type="arabicPeriod"/>
            </a:pPr>
            <a:r>
              <a:rPr lang="en-IN" sz="1100" dirty="0" err="1">
                <a:solidFill>
                  <a:srgbClr val="3A87B2"/>
                </a:solidFill>
                <a:latin typeface="Monaco" pitchFamily="2" charset="77"/>
              </a:rPr>
              <a:t>int</a:t>
            </a:r>
            <a:r>
              <a:rPr lang="en-IN" sz="1100" dirty="0">
                <a:solidFill>
                  <a:srgbClr val="3A87B2"/>
                </a:solidFill>
                <a:latin typeface="Monaco" pitchFamily="2" charset="77"/>
              </a:rPr>
              <a:t> </a:t>
            </a:r>
            <a:r>
              <a:rPr lang="en-IN" sz="1100" dirty="0" err="1">
                <a:solidFill>
                  <a:srgbClr val="3A87B2"/>
                </a:solidFill>
                <a:latin typeface="Monaco" pitchFamily="2" charset="77"/>
              </a:rPr>
              <a:t>demvar</a:t>
            </a:r>
            <a:r>
              <a:rPr lang="en-IN" sz="1100" dirty="0">
                <a:solidFill>
                  <a:srgbClr val="3A87B2"/>
                </a:solidFill>
                <a:latin typeface="Monaco" pitchFamily="2" charset="77"/>
              </a:rPr>
              <a:t>=0;%&gt;</a:t>
            </a:r>
          </a:p>
          <a:p>
            <a:pPr>
              <a:buFont typeface="+mj-lt"/>
              <a:buAutoNum type="arabicPeriod"/>
            </a:pPr>
            <a:r>
              <a:rPr lang="en-IN" sz="1100" dirty="0">
                <a:solidFill>
                  <a:srgbClr val="3A87B2"/>
                </a:solidFill>
                <a:latin typeface="Monaco" pitchFamily="2" charset="77"/>
              </a:rPr>
              <a:t>&lt;body&gt;</a:t>
            </a:r>
          </a:p>
          <a:p>
            <a:pPr>
              <a:buFont typeface="+mj-lt"/>
              <a:buAutoNum type="arabicPeriod"/>
            </a:pPr>
            <a:r>
              <a:rPr lang="en-IN" sz="1100" dirty="0">
                <a:solidFill>
                  <a:srgbClr val="3A87B2"/>
                </a:solidFill>
                <a:latin typeface="Monaco" pitchFamily="2" charset="77"/>
              </a:rPr>
              <a:t>Count is:</a:t>
            </a:r>
          </a:p>
          <a:p>
            <a:pPr>
              <a:buFont typeface="+mj-lt"/>
              <a:buAutoNum type="arabicPeriod"/>
            </a:pPr>
            <a:r>
              <a:rPr lang="en-IN" sz="1100" dirty="0">
                <a:solidFill>
                  <a:srgbClr val="3A87B2"/>
                </a:solidFill>
                <a:latin typeface="Monaco" pitchFamily="2" charset="77"/>
              </a:rPr>
              <a:t>&lt;% </a:t>
            </a:r>
            <a:r>
              <a:rPr lang="en-IN" sz="1100" dirty="0" err="1">
                <a:solidFill>
                  <a:srgbClr val="3A87B2"/>
                </a:solidFill>
                <a:latin typeface="Monaco" pitchFamily="2" charset="77"/>
              </a:rPr>
              <a:t>Out.println</a:t>
            </a:r>
            <a:r>
              <a:rPr lang="en-IN" sz="1100" dirty="0">
                <a:solidFill>
                  <a:srgbClr val="3A87B2"/>
                </a:solidFill>
                <a:latin typeface="Monaco" pitchFamily="2" charset="77"/>
              </a:rPr>
              <a:t>(</a:t>
            </a:r>
            <a:r>
              <a:rPr lang="en-IN" sz="1100" dirty="0" err="1">
                <a:solidFill>
                  <a:srgbClr val="3A87B2"/>
                </a:solidFill>
                <a:latin typeface="Monaco" pitchFamily="2" charset="77"/>
              </a:rPr>
              <a:t>demovar</a:t>
            </a:r>
            <a:r>
              <a:rPr lang="en-IN" sz="1100" dirty="0">
                <a:solidFill>
                  <a:srgbClr val="3A87B2"/>
                </a:solidFill>
                <a:latin typeface="Monaco" pitchFamily="2" charset="77"/>
              </a:rPr>
              <a:t>++); %&gt;</a:t>
            </a:r>
          </a:p>
          <a:p>
            <a:pPr>
              <a:buFont typeface="+mj-lt"/>
              <a:buAutoNum type="arabicPeriod"/>
            </a:pPr>
            <a:r>
              <a:rPr lang="en-IN" sz="1100" dirty="0">
                <a:solidFill>
                  <a:srgbClr val="3A87B2"/>
                </a:solidFill>
                <a:latin typeface="Monaco" pitchFamily="2" charset="77"/>
              </a:rPr>
              <a:t>&lt;body&gt;</a:t>
            </a:r>
          </a:p>
          <a:p>
            <a:pPr>
              <a:buFont typeface="+mj-lt"/>
              <a:buAutoNum type="arabicPeriod"/>
            </a:pPr>
            <a:r>
              <a:rPr lang="en-IN" sz="1100" dirty="0">
                <a:solidFill>
                  <a:srgbClr val="3A87B2"/>
                </a:solidFill>
                <a:latin typeface="Monaco" pitchFamily="2" charset="77"/>
              </a:rPr>
              <a:t>&lt;/html&gt;</a:t>
            </a:r>
          </a:p>
        </p:txBody>
      </p:sp>
    </p:spTree>
    <p:extLst>
      <p:ext uri="{BB962C8B-B14F-4D97-AF65-F5344CB8AC3E}">
        <p14:creationId xmlns:p14="http://schemas.microsoft.com/office/powerpoint/2010/main" val="3570071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Java Server Pages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457200" y="1504950"/>
            <a:ext cx="8610600" cy="3124200"/>
          </a:xfrm>
        </p:spPr>
        <p:txBody>
          <a:bodyPr>
            <a:normAutofit fontScale="62500" lnSpcReduction="20000"/>
          </a:bodyPr>
          <a:lstStyle/>
          <a:p>
            <a:r>
              <a:rPr lang="en-IN" b="1" dirty="0"/>
              <a:t>Code Explanation for </a:t>
            </a:r>
            <a:r>
              <a:rPr lang="en-IN" b="1" dirty="0" err="1"/>
              <a:t>Demo.jsp</a:t>
            </a:r>
            <a:endParaRPr lang="en-IN" dirty="0"/>
          </a:p>
          <a:p>
            <a:r>
              <a:rPr lang="en-IN" b="1" dirty="0"/>
              <a:t>Code Line 1</a:t>
            </a:r>
            <a:r>
              <a:rPr lang="en-IN" dirty="0"/>
              <a:t>: html start tag</a:t>
            </a:r>
          </a:p>
          <a:p>
            <a:r>
              <a:rPr lang="en-IN" b="1" dirty="0"/>
              <a:t>Code Line 2</a:t>
            </a:r>
            <a:r>
              <a:rPr lang="en-IN" dirty="0"/>
              <a:t>: Head tag</a:t>
            </a:r>
          </a:p>
          <a:p>
            <a:r>
              <a:rPr lang="en-IN" b="1" dirty="0"/>
              <a:t>Code Line 3 - 4</a:t>
            </a:r>
            <a:r>
              <a:rPr lang="en-IN" dirty="0"/>
              <a:t>: Title Tag i.e. Demo JSP and closing head tag</a:t>
            </a:r>
          </a:p>
          <a:p>
            <a:r>
              <a:rPr lang="en-IN" b="1" dirty="0"/>
              <a:t>Code Line 5,6</a:t>
            </a:r>
            <a:r>
              <a:rPr lang="en-IN" dirty="0"/>
              <a:t>: </a:t>
            </a:r>
            <a:r>
              <a:rPr lang="en-IN" dirty="0" err="1"/>
              <a:t>Scriptlet</a:t>
            </a:r>
            <a:r>
              <a:rPr lang="en-IN" dirty="0"/>
              <a:t> tag wherein initializing the variable demo</a:t>
            </a:r>
          </a:p>
          <a:p>
            <a:r>
              <a:rPr lang="en-IN" b="1" dirty="0"/>
              <a:t>Code Line 7 - 8</a:t>
            </a:r>
            <a:r>
              <a:rPr lang="en-IN" dirty="0"/>
              <a:t>: In body tag, a text to be printed in the output (Count is: )</a:t>
            </a:r>
          </a:p>
          <a:p>
            <a:r>
              <a:rPr lang="en-IN" b="1" dirty="0"/>
              <a:t>Code Line 9: </a:t>
            </a:r>
            <a:r>
              <a:rPr lang="en-IN" dirty="0" err="1"/>
              <a:t>Scriplet</a:t>
            </a:r>
            <a:r>
              <a:rPr lang="en-IN" dirty="0"/>
              <a:t> tag where trying to print the variable </a:t>
            </a:r>
            <a:r>
              <a:rPr lang="en-IN" dirty="0" err="1"/>
              <a:t>demovar</a:t>
            </a:r>
            <a:r>
              <a:rPr lang="en-IN" dirty="0"/>
              <a:t> with incremented value</a:t>
            </a:r>
          </a:p>
          <a:p>
            <a:r>
              <a:rPr lang="en-IN" b="1" dirty="0"/>
              <a:t>Code Line 10-11:</a:t>
            </a:r>
            <a:r>
              <a:rPr lang="en-IN" dirty="0"/>
              <a:t> Body and HTML tags closed</a:t>
            </a:r>
          </a:p>
        </p:txBody>
      </p:sp>
    </p:spTree>
    <p:extLst>
      <p:ext uri="{BB962C8B-B14F-4D97-AF65-F5344CB8AC3E}">
        <p14:creationId xmlns:p14="http://schemas.microsoft.com/office/powerpoint/2010/main" val="454024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Overview</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239000" cy="3691731"/>
          </a:xfrm>
        </p:spPr>
        <p:txBody>
          <a:bodyPr>
            <a:noAutofit/>
          </a:bodyPr>
          <a:lstStyle/>
          <a:p>
            <a:r>
              <a:rPr lang="en-US" altLang="en-US" sz="1600" dirty="0"/>
              <a:t>A Servlet, in simple terms, is a Java program running under a web server taking a 'request' object as an input and responding back by a 'response' object. Typically a web browser will send the request in HTTP format. </a:t>
            </a:r>
          </a:p>
          <a:p>
            <a:endParaRPr lang="en-US" altLang="en-US" sz="1600" dirty="0"/>
          </a:p>
          <a:p>
            <a:r>
              <a:rPr lang="en-US" altLang="en-US" sz="1600" dirty="0"/>
              <a:t>The Servlet container will convert that into a request object. Similarly the response object - populated by the Servlet is converted into an HTTP response by the Servlet container </a:t>
            </a:r>
          </a:p>
          <a:p>
            <a:endParaRPr lang="en-US" altLang="en-US" sz="1600" dirty="0"/>
          </a:p>
          <a:p>
            <a:r>
              <a:rPr lang="en-US" altLang="en-US" sz="1600" dirty="0"/>
              <a:t>This mechanism makes the browser - web server interaction very easy</a:t>
            </a:r>
          </a:p>
          <a:p>
            <a:endParaRPr lang="en-US" altLang="en-US" sz="1600" dirty="0"/>
          </a:p>
          <a:p>
            <a:r>
              <a:rPr lang="en-US" altLang="en-US" sz="1600" dirty="0"/>
              <a:t>A servlet is a Java class and thus needs to be executed in a Java Virtual Machine by a service called a servlet engine. The servlet engine loads the servlet before it can be used. The servlet then stays loaded until it is unloaded or the servlet engine is shut down.</a:t>
            </a:r>
          </a:p>
        </p:txBody>
      </p:sp>
    </p:spTree>
    <p:extLst>
      <p:ext uri="{BB962C8B-B14F-4D97-AF65-F5344CB8AC3E}">
        <p14:creationId xmlns:p14="http://schemas.microsoft.com/office/powerpoint/2010/main" val="846262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8" name="Picture 4" descr="jdbc-connection">
            <a:extLst>
              <a:ext uri="{FF2B5EF4-FFF2-40B4-BE49-F238E27FC236}">
                <a16:creationId xmlns:a16="http://schemas.microsoft.com/office/drawing/2014/main" id="{00C4B511-9F34-9948-9C65-A57C8CBCB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742950"/>
            <a:ext cx="6004322" cy="4012406"/>
          </a:xfrm>
          <a:prstGeom prst="rect">
            <a:avLst/>
          </a:prstGeom>
          <a:noFill/>
          <a:extLst>
            <a:ext uri="{909E8E84-426E-40DD-AFC4-6F175D3DCCD1}">
              <a14:hiddenFill xmlns:a14="http://schemas.microsoft.com/office/drawing/2010/main">
                <a:solidFill>
                  <a:srgbClr val="FFFFFF"/>
                </a:solidFill>
              </a14:hiddenFill>
            </a:ext>
          </a:extLst>
        </p:spPr>
      </p:pic>
      <p:sp>
        <p:nvSpPr>
          <p:cNvPr id="318470" name="Text Box 6">
            <a:extLst>
              <a:ext uri="{FF2B5EF4-FFF2-40B4-BE49-F238E27FC236}">
                <a16:creationId xmlns:a16="http://schemas.microsoft.com/office/drawing/2014/main" id="{76BE9183-04B6-6C4A-B64F-DB38C49DFADE}"/>
              </a:ext>
            </a:extLst>
          </p:cNvPr>
          <p:cNvSpPr txBox="1">
            <a:spLocks noChangeArrowheads="1"/>
          </p:cNvSpPr>
          <p:nvPr/>
        </p:nvSpPr>
        <p:spPr bwMode="auto">
          <a:xfrm>
            <a:off x="5934075" y="2093119"/>
            <a:ext cx="173236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50">
                <a:solidFill>
                  <a:schemeClr val="tx2"/>
                </a:solidFill>
              </a:rPr>
              <a:t>creates Statements for database actions</a:t>
            </a:r>
            <a:endParaRPr lang="th-TH" altLang="en-US" sz="1350">
              <a:solidFill>
                <a:schemeClr val="tx2"/>
              </a:solidFill>
            </a:endParaRPr>
          </a:p>
        </p:txBody>
      </p:sp>
      <p:sp>
        <p:nvSpPr>
          <p:cNvPr id="318472" name="Text Box 8">
            <a:extLst>
              <a:ext uri="{FF2B5EF4-FFF2-40B4-BE49-F238E27FC236}">
                <a16:creationId xmlns:a16="http://schemas.microsoft.com/office/drawing/2014/main" id="{65D263C8-5393-744E-BC89-27FEA5FC7C80}"/>
              </a:ext>
            </a:extLst>
          </p:cNvPr>
          <p:cNvSpPr txBox="1">
            <a:spLocks noChangeArrowheads="1"/>
          </p:cNvSpPr>
          <p:nvPr/>
        </p:nvSpPr>
        <p:spPr bwMode="auto">
          <a:xfrm>
            <a:off x="4192191" y="1139429"/>
            <a:ext cx="279677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50">
                <a:solidFill>
                  <a:schemeClr val="tx2"/>
                </a:solidFill>
              </a:rPr>
              <a:t>selects a specific Connection type and instantiates it</a:t>
            </a:r>
            <a:endParaRPr lang="th-TH" altLang="en-US" sz="1350">
              <a:solidFill>
                <a:schemeClr val="tx2"/>
              </a:solidFill>
            </a:endParaRPr>
          </a:p>
        </p:txBody>
      </p:sp>
      <p:sp>
        <p:nvSpPr>
          <p:cNvPr id="6" name="Rectangle 2">
            <a:extLst>
              <a:ext uri="{FF2B5EF4-FFF2-40B4-BE49-F238E27FC236}">
                <a16:creationId xmlns:a16="http://schemas.microsoft.com/office/drawing/2014/main" id="{1C9D0DF5-6E0A-074D-81BB-A297BC43F274}"/>
              </a:ext>
            </a:extLst>
          </p:cNvPr>
          <p:cNvSpPr txBox="1">
            <a:spLocks noChangeArrowheads="1"/>
          </p:cNvSpPr>
          <p:nvPr/>
        </p:nvSpPr>
        <p:spPr>
          <a:xfrm>
            <a:off x="0" y="206375"/>
            <a:ext cx="7411640" cy="384175"/>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800">
                <a:solidFill>
                  <a:schemeClr val="bg1"/>
                </a:solidFill>
              </a:rPr>
              <a:t>JDBC Overview</a:t>
            </a:r>
            <a:endParaRPr lang="th-TH" altLang="en-US" sz="2800" dirty="0">
              <a:solidFill>
                <a:schemeClr val="bg1"/>
              </a:solidFill>
            </a:endParaRPr>
          </a:p>
        </p:txBody>
      </p:sp>
    </p:spTree>
    <p:extLst>
      <p:ext uri="{BB962C8B-B14F-4D97-AF65-F5344CB8AC3E}">
        <p14:creationId xmlns:p14="http://schemas.microsoft.com/office/powerpoint/2010/main" val="1513985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a:extLst>
              <a:ext uri="{FF2B5EF4-FFF2-40B4-BE49-F238E27FC236}">
                <a16:creationId xmlns:a16="http://schemas.microsoft.com/office/drawing/2014/main" id="{F06150A1-6199-8442-913D-BCF61BBE979E}"/>
              </a:ext>
            </a:extLst>
          </p:cNvPr>
          <p:cNvSpPr>
            <a:spLocks noGrp="1" noChangeArrowheads="1"/>
          </p:cNvSpPr>
          <p:nvPr>
            <p:ph type="title" idx="4294967295"/>
          </p:nvPr>
        </p:nvSpPr>
        <p:spPr>
          <a:xfrm>
            <a:off x="0" y="206375"/>
            <a:ext cx="6477000" cy="384175"/>
          </a:xfrm>
        </p:spPr>
        <p:txBody>
          <a:bodyPr>
            <a:normAutofit fontScale="90000"/>
          </a:bodyPr>
          <a:lstStyle/>
          <a:p>
            <a:pPr algn="l"/>
            <a:r>
              <a:rPr lang="en-US" altLang="en-US" sz="2800" dirty="0">
                <a:solidFill>
                  <a:schemeClr val="bg1"/>
                </a:solidFill>
              </a:rPr>
              <a:t>JDBC Code</a:t>
            </a:r>
            <a:endParaRPr lang="th-TH" altLang="en-US" sz="2800" dirty="0">
              <a:solidFill>
                <a:schemeClr val="bg1"/>
              </a:solidFill>
            </a:endParaRPr>
          </a:p>
        </p:txBody>
      </p:sp>
      <p:sp>
        <p:nvSpPr>
          <p:cNvPr id="317444" name="Text Box 4">
            <a:extLst>
              <a:ext uri="{FF2B5EF4-FFF2-40B4-BE49-F238E27FC236}">
                <a16:creationId xmlns:a16="http://schemas.microsoft.com/office/drawing/2014/main" id="{B3E9BC50-09B7-914E-A878-2A5CABE748CE}"/>
              </a:ext>
            </a:extLst>
          </p:cNvPr>
          <p:cNvSpPr txBox="1">
            <a:spLocks noChangeArrowheads="1"/>
          </p:cNvSpPr>
          <p:nvPr/>
        </p:nvSpPr>
        <p:spPr bwMode="auto">
          <a:xfrm>
            <a:off x="1828800" y="742950"/>
            <a:ext cx="6095999" cy="3977243"/>
          </a:xfrm>
          <a:prstGeom prst="rect">
            <a:avLst/>
          </a:prstGeom>
          <a:solidFill>
            <a:schemeClr val="bg1"/>
          </a:solidFill>
          <a:ln w="12700">
            <a:solidFill>
              <a:srgbClr val="333399"/>
            </a:solidFill>
            <a:miter lim="800000"/>
            <a:headEnd/>
            <a:tailEnd/>
          </a:ln>
          <a:effectLst/>
        </p:spPr>
        <p:txBody>
          <a:bodyPr wrap="square">
            <a:spAutoFit/>
          </a:bodyPr>
          <a:lstStyle>
            <a:lvl1pPr marL="342900" indent="-342900">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marL="800100" indent="-342900">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marL="1257300" indent="-342900">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marL="1714500" indent="-342900">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marL="2171700" indent="-342900">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marL="2628900" indent="-342900"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marL="3086100" indent="-342900"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marL="3543300" indent="-342900"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marL="4000500" indent="-342900"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dirty="0">
                <a:solidFill>
                  <a:srgbClr val="006600"/>
                </a:solidFill>
                <a:latin typeface="Courier New" panose="02070309020205020404" pitchFamily="49" charset="0"/>
                <a:cs typeface="Courier New" panose="02070309020205020404" pitchFamily="49" charset="0"/>
              </a:rPr>
              <a:t>/** BAD CODE.  We'll fix this later. */</a:t>
            </a:r>
          </a:p>
          <a:p>
            <a:r>
              <a:rPr lang="en-US" altLang="en-US" sz="1350" b="1" dirty="0">
                <a:latin typeface="Courier New" panose="02070309020205020404" pitchFamily="49" charset="0"/>
                <a:cs typeface="Courier New" panose="02070309020205020404" pitchFamily="49" charset="0"/>
              </a:rPr>
              <a:t>static final String URL = "</a:t>
            </a:r>
            <a:r>
              <a:rPr lang="en-US" altLang="en-US" sz="1350" b="1" dirty="0" err="1">
                <a:solidFill>
                  <a:srgbClr val="A50021"/>
                </a:solidFill>
                <a:latin typeface="Courier New" panose="02070309020205020404" pitchFamily="49" charset="0"/>
                <a:cs typeface="Courier New" panose="02070309020205020404" pitchFamily="49" charset="0"/>
              </a:rPr>
              <a:t>jdbc:mysql</a:t>
            </a:r>
            <a:r>
              <a:rPr lang="en-US" altLang="en-US" sz="1350" b="1" dirty="0">
                <a:solidFill>
                  <a:srgbClr val="A50021"/>
                </a:solidFill>
                <a:latin typeface="Courier New" panose="02070309020205020404" pitchFamily="49" charset="0"/>
                <a:cs typeface="Courier New" panose="02070309020205020404" pitchFamily="49" charset="0"/>
              </a:rPr>
              <a:t>://</a:t>
            </a:r>
            <a:r>
              <a:rPr lang="en-US" altLang="en-US" sz="1350" b="1" dirty="0" err="1">
                <a:solidFill>
                  <a:srgbClr val="A50021"/>
                </a:solidFill>
                <a:latin typeface="Courier New" panose="02070309020205020404" pitchFamily="49" charset="0"/>
                <a:cs typeface="Courier New" panose="02070309020205020404" pitchFamily="49" charset="0"/>
              </a:rPr>
              <a:t>dbserver</a:t>
            </a:r>
            <a:r>
              <a:rPr lang="en-US" altLang="en-US" sz="1350" b="1" dirty="0">
                <a:solidFill>
                  <a:srgbClr val="A50021"/>
                </a:solidFill>
                <a:latin typeface="Courier New" panose="02070309020205020404" pitchFamily="49" charset="0"/>
                <a:cs typeface="Courier New" panose="02070309020205020404" pitchFamily="49" charset="0"/>
              </a:rPr>
              <a:t>/world</a:t>
            </a:r>
            <a:r>
              <a:rPr lang="en-US" altLang="en-US" sz="1350" b="1" dirty="0">
                <a:latin typeface="Courier New" panose="02070309020205020404" pitchFamily="49" charset="0"/>
                <a:cs typeface="Courier New" panose="02070309020205020404" pitchFamily="49" charset="0"/>
              </a:rPr>
              <a:t>";</a:t>
            </a:r>
          </a:p>
          <a:p>
            <a:r>
              <a:rPr lang="en-US" altLang="en-US" sz="1350" b="1" dirty="0">
                <a:latin typeface="Courier New" panose="02070309020205020404" pitchFamily="49" charset="0"/>
                <a:cs typeface="Courier New" panose="02070309020205020404" pitchFamily="49" charset="0"/>
              </a:rPr>
              <a:t>static final String USER = "</a:t>
            </a:r>
            <a:r>
              <a:rPr lang="en-US" altLang="en-US" sz="1350" b="1" dirty="0">
                <a:solidFill>
                  <a:srgbClr val="A50021"/>
                </a:solidFill>
                <a:latin typeface="Courier New" panose="02070309020205020404" pitchFamily="49" charset="0"/>
                <a:cs typeface="Courier New" panose="02070309020205020404" pitchFamily="49" charset="0"/>
              </a:rPr>
              <a:t>student</a:t>
            </a:r>
            <a:r>
              <a:rPr lang="en-US" altLang="en-US" sz="1350" b="1" dirty="0">
                <a:latin typeface="Courier New" panose="02070309020205020404" pitchFamily="49" charset="0"/>
                <a:cs typeface="Courier New" panose="02070309020205020404" pitchFamily="49" charset="0"/>
              </a:rPr>
              <a:t>";</a:t>
            </a:r>
          </a:p>
          <a:p>
            <a:r>
              <a:rPr lang="en-US" altLang="en-US" sz="1350" b="1" dirty="0">
                <a:latin typeface="Courier New" panose="02070309020205020404" pitchFamily="49" charset="0"/>
                <a:cs typeface="Courier New" panose="02070309020205020404" pitchFamily="49" charset="0"/>
              </a:rPr>
              <a:t>static final String PASSWORD = "</a:t>
            </a:r>
            <a:r>
              <a:rPr lang="en-US" altLang="en-US" sz="1350" b="1" dirty="0">
                <a:solidFill>
                  <a:srgbClr val="A50021"/>
                </a:solidFill>
                <a:latin typeface="Courier New" panose="02070309020205020404" pitchFamily="49" charset="0"/>
                <a:cs typeface="Courier New" panose="02070309020205020404" pitchFamily="49" charset="0"/>
              </a:rPr>
              <a:t>secret</a:t>
            </a:r>
            <a:r>
              <a:rPr lang="en-US" altLang="en-US" sz="1350" b="1" dirty="0">
                <a:latin typeface="Courier New" panose="02070309020205020404" pitchFamily="49" charset="0"/>
                <a:cs typeface="Courier New" panose="02070309020205020404" pitchFamily="49" charset="0"/>
              </a:rPr>
              <a:t>";</a:t>
            </a:r>
          </a:p>
          <a:p>
            <a:pPr>
              <a:spcBef>
                <a:spcPct val="20000"/>
              </a:spcBef>
            </a:pPr>
            <a:r>
              <a:rPr lang="en-US" altLang="en-US" b="1" dirty="0">
                <a:latin typeface="Courier New" panose="02070309020205020404" pitchFamily="49" charset="0"/>
                <a:cs typeface="Courier New" panose="02070309020205020404" pitchFamily="49" charset="0"/>
              </a:rPr>
              <a:t>// 1. </a:t>
            </a:r>
            <a:r>
              <a:rPr lang="en-US" altLang="en-US" dirty="0">
                <a:latin typeface="Arial" panose="020B0604020202020204" pitchFamily="34" charset="0"/>
                <a:cs typeface="Arial" panose="020B0604020202020204" pitchFamily="34" charset="0"/>
              </a:rPr>
              <a:t>Get a </a:t>
            </a:r>
            <a:r>
              <a:rPr lang="en-US" altLang="en-US" dirty="0">
                <a:solidFill>
                  <a:schemeClr val="tx2"/>
                </a:solidFill>
                <a:latin typeface="Arial" panose="020B0604020202020204" pitchFamily="34" charset="0"/>
                <a:cs typeface="Arial" panose="020B0604020202020204" pitchFamily="34" charset="0"/>
              </a:rPr>
              <a:t>Connection</a:t>
            </a:r>
            <a:r>
              <a:rPr lang="en-US" altLang="en-US" dirty="0">
                <a:latin typeface="Arial" panose="020B0604020202020204" pitchFamily="34" charset="0"/>
                <a:cs typeface="Arial" panose="020B0604020202020204" pitchFamily="34" charset="0"/>
              </a:rPr>
              <a:t> to the database.</a:t>
            </a:r>
            <a:endParaRPr lang="en-US" altLang="en-US" b="1" dirty="0">
              <a:latin typeface="Courier New" panose="02070309020205020404" pitchFamily="49" charset="0"/>
              <a:cs typeface="Courier New" panose="02070309020205020404" pitchFamily="49" charset="0"/>
            </a:endParaRPr>
          </a:p>
          <a:p>
            <a:r>
              <a:rPr lang="en-US" altLang="en-US" sz="1350" b="1" dirty="0">
                <a:latin typeface="Courier New" panose="02070309020205020404" pitchFamily="49" charset="0"/>
                <a:cs typeface="Courier New" panose="02070309020205020404" pitchFamily="49" charset="0"/>
              </a:rPr>
              <a:t>Connection </a:t>
            </a:r>
            <a:r>
              <a:rPr lang="en-US" altLang="en-US" sz="1350" b="1" dirty="0">
                <a:solidFill>
                  <a:schemeClr val="tx2"/>
                </a:solidFill>
                <a:latin typeface="Courier New" panose="02070309020205020404" pitchFamily="49" charset="0"/>
                <a:cs typeface="Courier New" panose="02070309020205020404" pitchFamily="49" charset="0"/>
              </a:rPr>
              <a:t>connection</a:t>
            </a:r>
            <a:r>
              <a:rPr lang="en-US" altLang="en-US" sz="1350" b="1" dirty="0">
                <a:latin typeface="Courier New" panose="02070309020205020404" pitchFamily="49" charset="0"/>
                <a:cs typeface="Courier New" panose="02070309020205020404" pitchFamily="49" charset="0"/>
              </a:rPr>
              <a:t> = </a:t>
            </a:r>
            <a:br>
              <a:rPr lang="en-US" altLang="en-US" sz="1350" b="1" dirty="0">
                <a:latin typeface="Courier New" panose="02070309020205020404" pitchFamily="49" charset="0"/>
                <a:cs typeface="Courier New" panose="02070309020205020404" pitchFamily="49" charset="0"/>
              </a:rPr>
            </a:b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DriverManager.</a:t>
            </a:r>
            <a:r>
              <a:rPr lang="en-US" altLang="en-US" sz="1350" b="1" dirty="0" err="1">
                <a:solidFill>
                  <a:schemeClr val="tx2"/>
                </a:solidFill>
                <a:latin typeface="Courier New" panose="02070309020205020404" pitchFamily="49" charset="0"/>
                <a:cs typeface="Courier New" panose="02070309020205020404" pitchFamily="49" charset="0"/>
              </a:rPr>
              <a:t>getConnection</a:t>
            </a:r>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9900CC"/>
                </a:solidFill>
                <a:latin typeface="Courier New" panose="02070309020205020404" pitchFamily="49" charset="0"/>
                <a:cs typeface="Courier New" panose="02070309020205020404" pitchFamily="49" charset="0"/>
              </a:rPr>
              <a:t>URL, USER, PASSWORD</a:t>
            </a:r>
            <a:r>
              <a:rPr lang="en-US" altLang="en-US" sz="1350" b="1" dirty="0">
                <a:latin typeface="Courier New" panose="02070309020205020404" pitchFamily="49" charset="0"/>
                <a:cs typeface="Courier New" panose="02070309020205020404" pitchFamily="49" charset="0"/>
              </a:rPr>
              <a:t> );</a:t>
            </a:r>
          </a:p>
          <a:p>
            <a:pPr>
              <a:lnSpc>
                <a:spcPct val="140000"/>
              </a:lnSpc>
            </a:pPr>
            <a:r>
              <a:rPr lang="en-US" altLang="en-US" b="1" dirty="0">
                <a:latin typeface="Courier New" panose="02070309020205020404" pitchFamily="49" charset="0"/>
                <a:cs typeface="Courier New" panose="02070309020205020404" pitchFamily="49" charset="0"/>
              </a:rPr>
              <a:t>// 2. </a:t>
            </a:r>
            <a:r>
              <a:rPr lang="en-US" altLang="en-US" dirty="0">
                <a:latin typeface="Arial" panose="020B0604020202020204" pitchFamily="34" charset="0"/>
                <a:cs typeface="Arial" panose="020B0604020202020204" pitchFamily="34" charset="0"/>
              </a:rPr>
              <a:t>Create a </a:t>
            </a:r>
            <a:r>
              <a:rPr lang="en-US" altLang="en-US" i="1" dirty="0">
                <a:solidFill>
                  <a:srgbClr val="008000"/>
                </a:solidFill>
                <a:latin typeface="Arial" panose="020B0604020202020204" pitchFamily="34" charset="0"/>
                <a:cs typeface="Arial" panose="020B0604020202020204" pitchFamily="34" charset="0"/>
              </a:rPr>
              <a:t>Statement</a:t>
            </a:r>
            <a:r>
              <a:rPr lang="en-US" altLang="en-US" dirty="0">
                <a:latin typeface="Arial" panose="020B0604020202020204" pitchFamily="34" charset="0"/>
                <a:cs typeface="Arial" panose="020B0604020202020204" pitchFamily="34" charset="0"/>
              </a:rPr>
              <a:t> </a:t>
            </a:r>
            <a:endParaRPr lang="en-US" altLang="en-US" sz="1350" b="1" dirty="0">
              <a:latin typeface="Courier New" panose="02070309020205020404" pitchFamily="49" charset="0"/>
              <a:cs typeface="Courier New" panose="02070309020205020404" pitchFamily="49" charset="0"/>
            </a:endParaRPr>
          </a:p>
          <a:p>
            <a:pPr>
              <a:lnSpc>
                <a:spcPct val="140000"/>
              </a:lnSpc>
            </a:pPr>
            <a:r>
              <a:rPr lang="en-US" altLang="en-US" sz="1350" b="1" dirty="0">
                <a:latin typeface="Courier New" panose="02070309020205020404" pitchFamily="49" charset="0"/>
                <a:cs typeface="Courier New" panose="02070309020205020404" pitchFamily="49" charset="0"/>
              </a:rPr>
              <a:t>Statement </a:t>
            </a:r>
            <a:r>
              <a:rPr lang="en-US" altLang="en-US" sz="1350" b="1" dirty="0">
                <a:solidFill>
                  <a:srgbClr val="339933"/>
                </a:solidFill>
                <a:latin typeface="Courier New" panose="02070309020205020404" pitchFamily="49" charset="0"/>
                <a:cs typeface="Courier New" panose="02070309020205020404" pitchFamily="49" charset="0"/>
              </a:rPr>
              <a:t>statement</a:t>
            </a:r>
            <a:r>
              <a:rPr lang="en-US" altLang="en-US" sz="1350" b="1" dirty="0">
                <a:latin typeface="Courier New" panose="02070309020205020404" pitchFamily="49" charset="0"/>
                <a:cs typeface="Courier New" panose="02070309020205020404" pitchFamily="49" charset="0"/>
              </a:rPr>
              <a:t> = </a:t>
            </a:r>
            <a:r>
              <a:rPr lang="en-US" altLang="en-US" sz="1350" b="1" dirty="0" err="1">
                <a:solidFill>
                  <a:schemeClr val="tx2"/>
                </a:solidFill>
                <a:latin typeface="Courier New" panose="02070309020205020404" pitchFamily="49" charset="0"/>
                <a:cs typeface="Courier New" panose="02070309020205020404" pitchFamily="49" charset="0"/>
              </a:rPr>
              <a:t>connection</a:t>
            </a:r>
            <a:r>
              <a:rPr lang="en-US" altLang="en-US" sz="1350" b="1" dirty="0" err="1">
                <a:latin typeface="Courier New" panose="02070309020205020404" pitchFamily="49" charset="0"/>
                <a:cs typeface="Courier New" panose="02070309020205020404" pitchFamily="49" charset="0"/>
              </a:rPr>
              <a:t>.</a:t>
            </a:r>
            <a:r>
              <a:rPr lang="en-US" altLang="en-US" sz="1350" b="1" dirty="0" err="1">
                <a:solidFill>
                  <a:srgbClr val="339933"/>
                </a:solidFill>
                <a:latin typeface="Courier New" panose="02070309020205020404" pitchFamily="49" charset="0"/>
                <a:cs typeface="Courier New" panose="02070309020205020404" pitchFamily="49" charset="0"/>
              </a:rPr>
              <a:t>createStatement</a:t>
            </a:r>
            <a:r>
              <a:rPr lang="en-US" altLang="en-US" sz="1350" b="1" dirty="0">
                <a:latin typeface="Courier New" panose="02070309020205020404" pitchFamily="49" charset="0"/>
                <a:cs typeface="Courier New" panose="02070309020205020404" pitchFamily="49" charset="0"/>
              </a:rPr>
              <a:t>();</a:t>
            </a:r>
          </a:p>
          <a:p>
            <a:pPr>
              <a:lnSpc>
                <a:spcPct val="140000"/>
              </a:lnSpc>
            </a:pPr>
            <a:r>
              <a:rPr lang="en-US" altLang="en-US" b="1" dirty="0">
                <a:latin typeface="Courier New" panose="02070309020205020404" pitchFamily="49" charset="0"/>
                <a:cs typeface="Courier New" panose="02070309020205020404" pitchFamily="49" charset="0"/>
              </a:rPr>
              <a:t>// 3. </a:t>
            </a:r>
            <a:r>
              <a:rPr lang="en-US" altLang="en-US" dirty="0">
                <a:solidFill>
                  <a:srgbClr val="A50021"/>
                </a:solidFill>
                <a:latin typeface="Arial" panose="020B0604020202020204" pitchFamily="34" charset="0"/>
                <a:cs typeface="Arial" panose="020B0604020202020204" pitchFamily="34" charset="0"/>
              </a:rPr>
              <a:t>Execute</a:t>
            </a:r>
            <a:r>
              <a:rPr lang="en-US" altLang="en-US" dirty="0">
                <a:latin typeface="Arial" panose="020B0604020202020204" pitchFamily="34" charset="0"/>
                <a:cs typeface="Arial" panose="020B0604020202020204" pitchFamily="34" charset="0"/>
              </a:rPr>
              <a:t> the </a:t>
            </a:r>
            <a:r>
              <a:rPr lang="en-US" altLang="en-US" i="1" dirty="0">
                <a:solidFill>
                  <a:srgbClr val="008000"/>
                </a:solidFill>
                <a:latin typeface="Arial" panose="020B0604020202020204" pitchFamily="34" charset="0"/>
                <a:cs typeface="Arial" panose="020B0604020202020204" pitchFamily="34" charset="0"/>
              </a:rPr>
              <a:t>Statement</a:t>
            </a:r>
            <a:r>
              <a:rPr lang="en-US" altLang="en-US" dirty="0">
                <a:latin typeface="Arial" panose="020B0604020202020204" pitchFamily="34" charset="0"/>
                <a:cs typeface="Arial" panose="020B0604020202020204" pitchFamily="34" charset="0"/>
              </a:rPr>
              <a:t> with SQL command.</a:t>
            </a:r>
            <a:endParaRPr lang="en-US" altLang="en-US" sz="1350" b="1" dirty="0">
              <a:latin typeface="Courier New" panose="02070309020205020404" pitchFamily="49" charset="0"/>
              <a:cs typeface="Courier New" panose="02070309020205020404" pitchFamily="49" charset="0"/>
            </a:endParaRPr>
          </a:p>
          <a:p>
            <a:pPr>
              <a:lnSpc>
                <a:spcPct val="140000"/>
              </a:lnSpc>
            </a:pPr>
            <a:r>
              <a:rPr lang="en-US" altLang="en-US" sz="1350" b="1" dirty="0" err="1">
                <a:latin typeface="Courier New" panose="02070309020205020404" pitchFamily="49" charset="0"/>
                <a:cs typeface="Courier New" panose="02070309020205020404" pitchFamily="49" charset="0"/>
              </a:rPr>
              <a:t>ResultSet</a:t>
            </a:r>
            <a:r>
              <a:rPr lang="en-US" altLang="en-US" sz="1350" b="1" dirty="0">
                <a:latin typeface="Courier New" panose="02070309020205020404" pitchFamily="49" charset="0"/>
                <a:cs typeface="Courier New" panose="02070309020205020404" pitchFamily="49" charset="0"/>
              </a:rPr>
              <a:t> </a:t>
            </a:r>
            <a:r>
              <a:rPr lang="en-US" altLang="en-US" sz="1350" b="1" dirty="0" err="1">
                <a:solidFill>
                  <a:srgbClr val="A50021"/>
                </a:solidFill>
                <a:latin typeface="Courier New" panose="02070309020205020404" pitchFamily="49" charset="0"/>
                <a:cs typeface="Courier New" panose="02070309020205020404" pitchFamily="49" charset="0"/>
              </a:rPr>
              <a:t>rs</a:t>
            </a:r>
            <a:r>
              <a:rPr lang="en-US" altLang="en-US" sz="1350" b="1" dirty="0">
                <a:latin typeface="Courier New" panose="02070309020205020404" pitchFamily="49" charset="0"/>
                <a:cs typeface="Courier New" panose="02070309020205020404" pitchFamily="49" charset="0"/>
              </a:rPr>
              <a:t> = </a:t>
            </a:r>
            <a:r>
              <a:rPr lang="en-US" altLang="en-US" sz="1350" b="1" dirty="0" err="1">
                <a:solidFill>
                  <a:srgbClr val="339933"/>
                </a:solidFill>
                <a:latin typeface="Courier New" panose="02070309020205020404" pitchFamily="49" charset="0"/>
                <a:cs typeface="Courier New" panose="02070309020205020404" pitchFamily="49" charset="0"/>
              </a:rPr>
              <a:t>statement</a:t>
            </a:r>
            <a:r>
              <a:rPr lang="en-US" altLang="en-US" sz="1350" b="1" dirty="0" err="1">
                <a:solidFill>
                  <a:schemeClr val="tx2"/>
                </a:solidFill>
                <a:latin typeface="Courier New" panose="02070309020205020404" pitchFamily="49" charset="0"/>
                <a:cs typeface="Courier New" panose="02070309020205020404" pitchFamily="49" charset="0"/>
              </a:rPr>
              <a:t>.</a:t>
            </a:r>
            <a:r>
              <a:rPr lang="en-US" altLang="en-US" sz="1350" b="1" dirty="0" err="1">
                <a:solidFill>
                  <a:srgbClr val="A50021"/>
                </a:solidFill>
                <a:latin typeface="Courier New" panose="02070309020205020404" pitchFamily="49" charset="0"/>
                <a:cs typeface="Courier New" panose="02070309020205020404" pitchFamily="49" charset="0"/>
              </a:rPr>
              <a:t>executeQuery</a:t>
            </a:r>
            <a:r>
              <a:rPr lang="en-US" altLang="en-US" sz="1350" b="1" dirty="0">
                <a:latin typeface="Courier New" panose="02070309020205020404" pitchFamily="49" charset="0"/>
                <a:cs typeface="Courier New" panose="02070309020205020404" pitchFamily="49" charset="0"/>
              </a:rPr>
              <a:t>(</a:t>
            </a:r>
            <a:r>
              <a:rPr lang="en-US" altLang="en-US" sz="1350" dirty="0">
                <a:solidFill>
                  <a:srgbClr val="9900CC"/>
                </a:solidFill>
                <a:latin typeface="Arial" panose="020B0604020202020204" pitchFamily="34" charset="0"/>
                <a:cs typeface="Arial" panose="020B0604020202020204" pitchFamily="34" charset="0"/>
              </a:rPr>
              <a:t>"SELECT * FROM ..."</a:t>
            </a:r>
            <a:r>
              <a:rPr lang="en-US" altLang="en-US" sz="1350" b="1" dirty="0">
                <a:latin typeface="Courier New" panose="02070309020205020404" pitchFamily="49" charset="0"/>
                <a:cs typeface="Courier New" panose="02070309020205020404" pitchFamily="49" charset="0"/>
              </a:rPr>
              <a:t>);</a:t>
            </a:r>
          </a:p>
          <a:p>
            <a:pPr>
              <a:lnSpc>
                <a:spcPct val="140000"/>
              </a:lnSpc>
            </a:pPr>
            <a:r>
              <a:rPr lang="en-US" altLang="en-US" b="1"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 </a:t>
            </a:r>
            <a:r>
              <a:rPr lang="en-US" altLang="en-US" dirty="0">
                <a:latin typeface="Arial" panose="020B0604020202020204" pitchFamily="34" charset="0"/>
                <a:cs typeface="Arial" panose="020B0604020202020204" pitchFamily="34" charset="0"/>
              </a:rPr>
              <a:t>4. Use the Result.</a:t>
            </a:r>
          </a:p>
          <a:p>
            <a:pPr>
              <a:lnSpc>
                <a:spcPct val="140000"/>
              </a:lnSpc>
            </a:pPr>
            <a:r>
              <a:rPr lang="en-US" altLang="en-US" sz="1350" b="1" dirty="0">
                <a:latin typeface="Courier New" panose="02070309020205020404" pitchFamily="49" charset="0"/>
                <a:cs typeface="Courier New" panose="02070309020205020404" pitchFamily="49" charset="0"/>
              </a:rPr>
              <a:t>while ( </a:t>
            </a:r>
            <a:r>
              <a:rPr lang="en-US" altLang="en-US" sz="1350" b="1" dirty="0" err="1">
                <a:solidFill>
                  <a:srgbClr val="A50021"/>
                </a:solidFill>
                <a:latin typeface="Courier New" panose="02070309020205020404" pitchFamily="49" charset="0"/>
                <a:cs typeface="Courier New" panose="02070309020205020404" pitchFamily="49" charset="0"/>
              </a:rPr>
              <a:t>rs</a:t>
            </a:r>
            <a:r>
              <a:rPr lang="en-US" altLang="en-US" sz="1350" b="1" dirty="0" err="1">
                <a:latin typeface="Courier New" panose="02070309020205020404" pitchFamily="49" charset="0"/>
                <a:cs typeface="Courier New" panose="02070309020205020404" pitchFamily="49" charset="0"/>
              </a:rPr>
              <a:t>.</a:t>
            </a:r>
            <a:r>
              <a:rPr lang="en-US" altLang="en-US" sz="1350" b="1" dirty="0" err="1">
                <a:solidFill>
                  <a:srgbClr val="CC0066"/>
                </a:solidFill>
                <a:latin typeface="Courier New" panose="02070309020205020404" pitchFamily="49" charset="0"/>
                <a:cs typeface="Courier New" panose="02070309020205020404" pitchFamily="49" charset="0"/>
              </a:rPr>
              <a:t>next</a:t>
            </a:r>
            <a:r>
              <a:rPr lang="en-US" altLang="en-US" sz="1350" b="1" dirty="0">
                <a:latin typeface="Courier New" panose="02070309020205020404" pitchFamily="49" charset="0"/>
                <a:cs typeface="Courier New" panose="02070309020205020404" pitchFamily="49" charset="0"/>
              </a:rPr>
              <a:t>( )  )  {</a:t>
            </a:r>
          </a:p>
          <a:p>
            <a:pPr>
              <a:lnSpc>
                <a:spcPct val="140000"/>
              </a:lnSpc>
            </a:pPr>
            <a:r>
              <a:rPr lang="en-US" altLang="en-US" sz="1350" b="1" dirty="0">
                <a:latin typeface="Courier New" panose="02070309020205020404" pitchFamily="49" charset="0"/>
                <a:cs typeface="Courier New" panose="02070309020205020404" pitchFamily="49" charset="0"/>
              </a:rPr>
              <a:t>	String name = </a:t>
            </a:r>
            <a:r>
              <a:rPr lang="en-US" altLang="en-US" sz="1350" b="1" dirty="0" err="1">
                <a:solidFill>
                  <a:srgbClr val="9900CC"/>
                </a:solidFill>
                <a:latin typeface="Courier New" panose="02070309020205020404" pitchFamily="49" charset="0"/>
                <a:cs typeface="Courier New" panose="02070309020205020404" pitchFamily="49" charset="0"/>
              </a:rPr>
              <a:t>rs</a:t>
            </a:r>
            <a:r>
              <a:rPr lang="en-US" altLang="en-US" sz="1350" b="1" dirty="0" err="1">
                <a:latin typeface="Courier New" panose="02070309020205020404" pitchFamily="49" charset="0"/>
                <a:cs typeface="Courier New" panose="02070309020205020404" pitchFamily="49" charset="0"/>
              </a:rPr>
              <a:t>.getString</a:t>
            </a:r>
            <a:r>
              <a:rPr lang="en-US" altLang="en-US" sz="1350" b="1" dirty="0">
                <a:latin typeface="Courier New" panose="02070309020205020404" pitchFamily="49" charset="0"/>
                <a:cs typeface="Courier New" panose="02070309020205020404" pitchFamily="49" charset="0"/>
              </a:rPr>
              <a:t>(</a:t>
            </a:r>
            <a:r>
              <a:rPr lang="en-US" altLang="en-US" sz="1350" b="1" dirty="0">
                <a:solidFill>
                  <a:srgbClr val="9900CC"/>
                </a:solidFill>
                <a:latin typeface="Courier New" panose="02070309020205020404" pitchFamily="49" charset="0"/>
                <a:cs typeface="Courier New" panose="02070309020205020404" pitchFamily="49" charset="0"/>
              </a:rPr>
              <a:t>"name"</a:t>
            </a:r>
            <a:r>
              <a:rPr lang="en-US" altLang="en-US" sz="135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73607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BC9CD092-33DE-EC47-B85C-8E6748B85A00}"/>
              </a:ext>
            </a:extLst>
          </p:cNvPr>
          <p:cNvSpPr>
            <a:spLocks noGrp="1" noChangeArrowheads="1"/>
          </p:cNvSpPr>
          <p:nvPr>
            <p:ph type="title" idx="4294967295"/>
          </p:nvPr>
        </p:nvSpPr>
        <p:spPr>
          <a:xfrm>
            <a:off x="0" y="206375"/>
            <a:ext cx="7086600" cy="384175"/>
          </a:xfrm>
        </p:spPr>
        <p:txBody>
          <a:bodyPr>
            <a:normAutofit fontScale="90000"/>
          </a:bodyPr>
          <a:lstStyle/>
          <a:p>
            <a:pPr algn="l"/>
            <a:r>
              <a:rPr lang="en-US" altLang="en-US" sz="2400" dirty="0">
                <a:solidFill>
                  <a:schemeClr val="bg1"/>
                </a:solidFill>
              </a:rPr>
              <a:t>Connecting to a Database in Java (1)</a:t>
            </a:r>
            <a:endParaRPr lang="th-TH" altLang="en-US" sz="2400" dirty="0">
              <a:solidFill>
                <a:schemeClr val="bg1"/>
              </a:solidFill>
            </a:endParaRPr>
          </a:p>
        </p:txBody>
      </p:sp>
      <p:sp>
        <p:nvSpPr>
          <p:cNvPr id="159747" name="Rectangle 3">
            <a:extLst>
              <a:ext uri="{FF2B5EF4-FFF2-40B4-BE49-F238E27FC236}">
                <a16:creationId xmlns:a16="http://schemas.microsoft.com/office/drawing/2014/main" id="{8DEE450A-0F97-8843-B877-FE6A4E6D78DE}"/>
              </a:ext>
            </a:extLst>
          </p:cNvPr>
          <p:cNvSpPr>
            <a:spLocks noGrp="1" noChangeArrowheads="1"/>
          </p:cNvSpPr>
          <p:nvPr>
            <p:ph type="body" idx="4294967295"/>
          </p:nvPr>
        </p:nvSpPr>
        <p:spPr>
          <a:xfrm>
            <a:off x="1219200" y="1200150"/>
            <a:ext cx="7010400" cy="3394075"/>
          </a:xfrm>
        </p:spPr>
        <p:txBody>
          <a:bodyPr>
            <a:normAutofit fontScale="70000" lnSpcReduction="20000"/>
          </a:bodyPr>
          <a:lstStyle/>
          <a:p>
            <a:pPr>
              <a:spcBef>
                <a:spcPct val="50000"/>
              </a:spcBef>
            </a:pPr>
            <a:r>
              <a:rPr lang="en-US" altLang="en-US" b="1" dirty="0" err="1">
                <a:latin typeface="Courier New" panose="02070309020205020404" pitchFamily="49" charset="0"/>
                <a:cs typeface="Courier New" panose="02070309020205020404" pitchFamily="49" charset="0"/>
              </a:rPr>
              <a:t>java.sql.Connection</a:t>
            </a:r>
            <a:r>
              <a:rPr lang="en-US" altLang="en-US" b="1" dirty="0">
                <a:latin typeface="Courier New" panose="02070309020205020404" pitchFamily="49" charset="0"/>
                <a:cs typeface="Courier New" panose="02070309020205020404" pitchFamily="49" charset="0"/>
              </a:rPr>
              <a:t> </a:t>
            </a:r>
            <a:r>
              <a:rPr lang="en-US" altLang="en-US" dirty="0"/>
              <a:t>is a </a:t>
            </a:r>
            <a:r>
              <a:rPr lang="en-US" altLang="en-US" dirty="0">
                <a:solidFill>
                  <a:schemeClr val="tx2"/>
                </a:solidFill>
              </a:rPr>
              <a:t>standard interface</a:t>
            </a:r>
            <a:r>
              <a:rPr lang="en-US" altLang="en-US" dirty="0"/>
              <a:t> for connecting to </a:t>
            </a:r>
            <a:r>
              <a:rPr lang="en-US" altLang="en-US" u="sng" dirty="0">
                <a:solidFill>
                  <a:schemeClr val="tx2"/>
                </a:solidFill>
              </a:rPr>
              <a:t>any</a:t>
            </a:r>
            <a:r>
              <a:rPr lang="en-US" altLang="en-US" dirty="0"/>
              <a:t> database.</a:t>
            </a:r>
          </a:p>
          <a:p>
            <a:pPr>
              <a:spcBef>
                <a:spcPct val="40000"/>
              </a:spcBef>
            </a:pPr>
            <a:r>
              <a:rPr lang="en-US" altLang="en-US" dirty="0"/>
              <a:t>Each database type requires its </a:t>
            </a:r>
            <a:r>
              <a:rPr lang="en-US" altLang="en-US" b="1" dirty="0">
                <a:solidFill>
                  <a:schemeClr val="hlink"/>
                </a:solidFill>
              </a:rPr>
              <a:t>own </a:t>
            </a:r>
            <a:r>
              <a:rPr lang="en-US" altLang="en-US" b="1" dirty="0" err="1">
                <a:solidFill>
                  <a:schemeClr val="hlink"/>
                </a:solidFill>
              </a:rPr>
              <a:t>jdbc</a:t>
            </a:r>
            <a:r>
              <a:rPr lang="en-US" altLang="en-US" b="1" dirty="0">
                <a:solidFill>
                  <a:schemeClr val="hlink"/>
                </a:solidFill>
              </a:rPr>
              <a:t> driver</a:t>
            </a:r>
            <a:r>
              <a:rPr lang="en-US" altLang="en-US" dirty="0"/>
              <a:t> that </a:t>
            </a:r>
            <a:r>
              <a:rPr lang="en-US" altLang="en-US" i="1" dirty="0"/>
              <a:t>implements</a:t>
            </a:r>
            <a:r>
              <a:rPr lang="en-US" altLang="en-US" dirty="0"/>
              <a:t> this interface.</a:t>
            </a:r>
          </a:p>
          <a:p>
            <a:pPr lvl="1">
              <a:spcBef>
                <a:spcPct val="40000"/>
              </a:spcBef>
            </a:pPr>
            <a:r>
              <a:rPr lang="en-US" altLang="en-US" dirty="0"/>
              <a:t>MySQL driver </a:t>
            </a:r>
            <a:br>
              <a:rPr lang="en-US" altLang="en-US" dirty="0"/>
            </a:br>
            <a:r>
              <a:rPr lang="en-US" altLang="en-US" dirty="0" err="1">
                <a:latin typeface="Courier New" panose="02070309020205020404" pitchFamily="49" charset="0"/>
                <a:cs typeface="Courier New" panose="02070309020205020404" pitchFamily="49" charset="0"/>
              </a:rPr>
              <a:t>mysql</a:t>
            </a:r>
            <a:r>
              <a:rPr lang="en-US" altLang="en-US" dirty="0">
                <a:latin typeface="Courier New" panose="02070309020205020404" pitchFamily="49" charset="0"/>
                <a:cs typeface="Courier New" panose="02070309020205020404" pitchFamily="49" charset="0"/>
              </a:rPr>
              <a:t>-connector-java-x-</a:t>
            </a:r>
            <a:r>
              <a:rPr lang="en-US" altLang="en-US" dirty="0" err="1">
                <a:latin typeface="Courier New" panose="02070309020205020404" pitchFamily="49" charset="0"/>
                <a:cs typeface="Courier New" panose="02070309020205020404" pitchFamily="49" charset="0"/>
              </a:rPr>
              <a:t>bin.jar</a:t>
            </a:r>
            <a:endParaRPr lang="en-US" altLang="en-US" dirty="0"/>
          </a:p>
          <a:p>
            <a:pPr lvl="1">
              <a:spcBef>
                <a:spcPct val="40000"/>
              </a:spcBef>
            </a:pPr>
            <a:r>
              <a:rPr lang="en-US" altLang="en-US" dirty="0"/>
              <a:t>Derby driver: </a:t>
            </a:r>
            <a:r>
              <a:rPr lang="en-US" altLang="en-US" dirty="0" err="1">
                <a:latin typeface="Courier New" panose="02070309020205020404" pitchFamily="49" charset="0"/>
                <a:cs typeface="Courier New" panose="02070309020205020404" pitchFamily="49" charset="0"/>
              </a:rPr>
              <a:t>derby.jar</a:t>
            </a:r>
            <a:r>
              <a:rPr lang="en-US" altLang="en-US" dirty="0"/>
              <a:t> or </a:t>
            </a:r>
            <a:r>
              <a:rPr lang="en-US" altLang="en-US" dirty="0" err="1">
                <a:latin typeface="Courier New" panose="02070309020205020404" pitchFamily="49" charset="0"/>
                <a:cs typeface="Courier New" panose="02070309020205020404" pitchFamily="49" charset="0"/>
              </a:rPr>
              <a:t>derbyclient.jar</a:t>
            </a:r>
            <a:endParaRPr lang="en-US" altLang="en-US" dirty="0">
              <a:latin typeface="Courier New" panose="02070309020205020404" pitchFamily="49" charset="0"/>
              <a:cs typeface="Courier New" panose="02070309020205020404" pitchFamily="49" charset="0"/>
            </a:endParaRPr>
          </a:p>
          <a:p>
            <a:pPr lvl="1">
              <a:spcBef>
                <a:spcPct val="40000"/>
              </a:spcBef>
            </a:pPr>
            <a:r>
              <a:rPr lang="en-US" altLang="en-US" dirty="0"/>
              <a:t>HSQLDB driver: </a:t>
            </a:r>
            <a:r>
              <a:rPr lang="en-US" altLang="en-US" dirty="0" err="1">
                <a:latin typeface="Courier New" panose="02070309020205020404" pitchFamily="49" charset="0"/>
                <a:cs typeface="Courier New" panose="02070309020205020404" pitchFamily="49" charset="0"/>
              </a:rPr>
              <a:t>hsqldb.jar</a:t>
            </a:r>
            <a:r>
              <a:rPr lang="en-US" altLang="en-US" dirty="0"/>
              <a:t> </a:t>
            </a:r>
          </a:p>
          <a:p>
            <a:pPr>
              <a:spcBef>
                <a:spcPct val="50000"/>
              </a:spcBef>
            </a:pPr>
            <a:r>
              <a:rPr lang="en-US" altLang="en-US" b="1" dirty="0" err="1">
                <a:latin typeface="Courier New" panose="02070309020205020404" pitchFamily="49" charset="0"/>
                <a:cs typeface="Courier New" panose="02070309020205020404" pitchFamily="49" charset="0"/>
              </a:rPr>
              <a:t>DriverManager</a:t>
            </a:r>
            <a:r>
              <a:rPr lang="en-US" altLang="en-US" b="1" dirty="0">
                <a:latin typeface="Courier New" panose="02070309020205020404" pitchFamily="49" charset="0"/>
                <a:cs typeface="Courier New" panose="02070309020205020404" pitchFamily="49" charset="0"/>
              </a:rPr>
              <a:t> </a:t>
            </a:r>
            <a:r>
              <a:rPr lang="en-US" altLang="en-US" dirty="0"/>
              <a:t>selects the driver based on URL.</a:t>
            </a:r>
          </a:p>
          <a:p>
            <a:endParaRPr lang="th-TH" alt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42586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BE6F776C-AB09-0F45-B658-C095BB4D6EDB}"/>
              </a:ext>
            </a:extLst>
          </p:cNvPr>
          <p:cNvSpPr>
            <a:spLocks noGrp="1" noChangeArrowheads="1"/>
          </p:cNvSpPr>
          <p:nvPr>
            <p:ph type="title" idx="4294967295"/>
          </p:nvPr>
        </p:nvSpPr>
        <p:spPr>
          <a:xfrm>
            <a:off x="0" y="206375"/>
            <a:ext cx="8077200" cy="405868"/>
          </a:xfrm>
        </p:spPr>
        <p:txBody>
          <a:bodyPr>
            <a:normAutofit fontScale="90000"/>
          </a:bodyPr>
          <a:lstStyle/>
          <a:p>
            <a:pPr algn="l"/>
            <a:r>
              <a:rPr lang="en-US" altLang="en-US" sz="2800" dirty="0" err="1">
                <a:solidFill>
                  <a:schemeClr val="bg1"/>
                </a:solidFill>
              </a:rPr>
              <a:t>DriverManager</a:t>
            </a:r>
            <a:r>
              <a:rPr lang="en-US" altLang="en-US" sz="2800" dirty="0">
                <a:solidFill>
                  <a:schemeClr val="bg1"/>
                </a:solidFill>
              </a:rPr>
              <a:t> returns a Connection</a:t>
            </a:r>
          </a:p>
        </p:txBody>
      </p:sp>
      <p:sp>
        <p:nvSpPr>
          <p:cNvPr id="319491" name="Text Box 3">
            <a:extLst>
              <a:ext uri="{FF2B5EF4-FFF2-40B4-BE49-F238E27FC236}">
                <a16:creationId xmlns:a16="http://schemas.microsoft.com/office/drawing/2014/main" id="{088584AD-6393-4B4C-80AA-89D1135DC65C}"/>
              </a:ext>
            </a:extLst>
          </p:cNvPr>
          <p:cNvSpPr txBox="1">
            <a:spLocks noChangeArrowheads="1"/>
          </p:cNvSpPr>
          <p:nvPr/>
        </p:nvSpPr>
        <p:spPr bwMode="auto">
          <a:xfrm>
            <a:off x="1670447" y="1685562"/>
            <a:ext cx="2359819" cy="1200329"/>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Unicode MS" panose="020B0604020202020204" pitchFamily="34" charset="-128"/>
                <a:cs typeface="Angsana New" panose="02020603050405020304" pitchFamily="18" charset="-34"/>
              </a:defRPr>
            </a:lvl1pPr>
            <a:lvl2pPr marL="571500">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lgn="ctr">
              <a:spcBef>
                <a:spcPct val="50000"/>
              </a:spcBef>
            </a:pPr>
            <a:r>
              <a:rPr lang="en-US" altLang="en-US" sz="1500">
                <a:latin typeface="Arial" panose="020B0604020202020204" pitchFamily="34" charset="0"/>
                <a:cs typeface="Arial" panose="020B0604020202020204" pitchFamily="34" charset="0"/>
              </a:rPr>
              <a:t>DriverManager</a:t>
            </a:r>
          </a:p>
          <a:p>
            <a:pPr>
              <a:spcBef>
                <a:spcPct val="50000"/>
              </a:spcBef>
              <a:spcAft>
                <a:spcPct val="50000"/>
              </a:spcAft>
            </a:pPr>
            <a:r>
              <a:rPr lang="en-US" altLang="en-US" sz="1500" u="sng">
                <a:latin typeface="Arial" panose="020B0604020202020204" pitchFamily="34" charset="0"/>
                <a:cs typeface="Arial" panose="020B0604020202020204" pitchFamily="34" charset="0"/>
              </a:rPr>
              <a:t>getConnection</a:t>
            </a:r>
            <a:r>
              <a:rPr lang="en-US" altLang="en-US" sz="1350" u="sng">
                <a:latin typeface="Arial" panose="020B0604020202020204" pitchFamily="34" charset="0"/>
                <a:cs typeface="Arial" panose="020B0604020202020204" pitchFamily="34" charset="0"/>
              </a:rPr>
              <a:t>( </a:t>
            </a:r>
            <a:r>
              <a:rPr lang="en-US" altLang="en-US" u="sng">
                <a:solidFill>
                  <a:schemeClr val="tx2"/>
                </a:solidFill>
                <a:latin typeface="Arial" panose="020B0604020202020204" pitchFamily="34" charset="0"/>
                <a:cs typeface="Arial" panose="020B0604020202020204" pitchFamily="34" charset="0"/>
              </a:rPr>
              <a:t>ur</a:t>
            </a:r>
            <a:r>
              <a:rPr lang="en-US" altLang="en-US">
                <a:solidFill>
                  <a:schemeClr val="tx2"/>
                </a:solidFill>
                <a:latin typeface="Arial" panose="020B0604020202020204" pitchFamily="34" charset="0"/>
                <a:cs typeface="Arial" panose="020B0604020202020204" pitchFamily="34" charset="0"/>
              </a:rPr>
              <a:t>l</a:t>
            </a:r>
            <a:r>
              <a:rPr lang="en-US" altLang="en-US" sz="1350">
                <a:latin typeface="Arial" panose="020B0604020202020204" pitchFamily="34" charset="0"/>
                <a:cs typeface="Arial" panose="020B0604020202020204" pitchFamily="34" charset="0"/>
              </a:rPr>
              <a:t>, </a:t>
            </a:r>
            <a:r>
              <a:rPr lang="en-US" altLang="en-US" sz="1500">
                <a:latin typeface="Arial" panose="020B0604020202020204" pitchFamily="34" charset="0"/>
                <a:cs typeface="Arial" panose="020B0604020202020204" pitchFamily="34" charset="0"/>
              </a:rPr>
              <a:t>user, passwd) : Connection</a:t>
            </a:r>
          </a:p>
        </p:txBody>
      </p:sp>
      <p:sp>
        <p:nvSpPr>
          <p:cNvPr id="319492" name="Text Box 4">
            <a:extLst>
              <a:ext uri="{FF2B5EF4-FFF2-40B4-BE49-F238E27FC236}">
                <a16:creationId xmlns:a16="http://schemas.microsoft.com/office/drawing/2014/main" id="{EFFFBA4F-5300-8249-B306-287FD7FB7026}"/>
              </a:ext>
            </a:extLst>
          </p:cNvPr>
          <p:cNvSpPr txBox="1">
            <a:spLocks noChangeArrowheads="1"/>
          </p:cNvSpPr>
          <p:nvPr/>
        </p:nvSpPr>
        <p:spPr bwMode="auto">
          <a:xfrm>
            <a:off x="4876800" y="1656987"/>
            <a:ext cx="2776538" cy="163891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Unicode MS" panose="020B0604020202020204" pitchFamily="34" charset="-128"/>
                <a:cs typeface="Angsana New" panose="02020603050405020304" pitchFamily="18" charset="-34"/>
              </a:defRPr>
            </a:lvl1pPr>
            <a:lvl2pPr marL="571500">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lgn="ctr">
              <a:spcBef>
                <a:spcPct val="50000"/>
              </a:spcBef>
            </a:pPr>
            <a:r>
              <a:rPr lang="en-US" altLang="en-US" sz="1350" dirty="0">
                <a:latin typeface="Arial" panose="020B0604020202020204" pitchFamily="34" charset="0"/>
                <a:cs typeface="Arial" panose="020B0604020202020204" pitchFamily="34" charset="0"/>
              </a:rPr>
              <a:t>&lt;&lt;interface&gt;&gt;</a:t>
            </a:r>
          </a:p>
          <a:p>
            <a:pPr algn="ctr"/>
            <a:r>
              <a:rPr lang="en-US" altLang="en-US" sz="1500" dirty="0">
                <a:latin typeface="Arial" panose="020B0604020202020204" pitchFamily="34" charset="0"/>
                <a:cs typeface="Arial" panose="020B0604020202020204" pitchFamily="34" charset="0"/>
              </a:rPr>
              <a:t>Connection</a:t>
            </a:r>
          </a:p>
          <a:p>
            <a:pPr>
              <a:spcBef>
                <a:spcPct val="50000"/>
              </a:spcBef>
            </a:pPr>
            <a:r>
              <a:rPr lang="en-US" altLang="en-US" sz="1500" dirty="0" err="1">
                <a:latin typeface="Arial" panose="020B0604020202020204" pitchFamily="34" charset="0"/>
                <a:cs typeface="Arial" panose="020B0604020202020204" pitchFamily="34" charset="0"/>
              </a:rPr>
              <a:t>createStatement</a:t>
            </a:r>
            <a:r>
              <a:rPr lang="en-US" altLang="en-US" sz="1500" dirty="0">
                <a:latin typeface="Arial" panose="020B0604020202020204" pitchFamily="34" charset="0"/>
                <a:cs typeface="Arial" panose="020B0604020202020204" pitchFamily="34" charset="0"/>
              </a:rPr>
              <a:t>(): Statement </a:t>
            </a:r>
          </a:p>
          <a:p>
            <a:pPr>
              <a:spcBef>
                <a:spcPct val="10000"/>
              </a:spcBef>
            </a:pPr>
            <a:r>
              <a:rPr lang="en-US" altLang="en-US" sz="1500" dirty="0">
                <a:latin typeface="Arial" panose="020B0604020202020204" pitchFamily="34" charset="0"/>
                <a:cs typeface="Arial" panose="020B0604020202020204" pitchFamily="34" charset="0"/>
              </a:rPr>
              <a:t>close( )</a:t>
            </a:r>
          </a:p>
          <a:p>
            <a:pPr>
              <a:spcBef>
                <a:spcPct val="10000"/>
              </a:spcBef>
            </a:pPr>
            <a:r>
              <a:rPr lang="en-US" altLang="en-US" sz="1500" dirty="0" err="1">
                <a:latin typeface="Arial" panose="020B0604020202020204" pitchFamily="34" charset="0"/>
                <a:cs typeface="Arial" panose="020B0604020202020204" pitchFamily="34" charset="0"/>
              </a:rPr>
              <a:t>isClosed</a:t>
            </a:r>
            <a:r>
              <a:rPr lang="en-US" altLang="en-US" sz="1500" dirty="0">
                <a:latin typeface="Arial" panose="020B0604020202020204" pitchFamily="34" charset="0"/>
                <a:cs typeface="Arial" panose="020B0604020202020204" pitchFamily="34" charset="0"/>
              </a:rPr>
              <a:t>( ): </a:t>
            </a:r>
            <a:r>
              <a:rPr lang="en-US" altLang="en-US" sz="1500" dirty="0" err="1">
                <a:latin typeface="Arial" panose="020B0604020202020204" pitchFamily="34" charset="0"/>
                <a:cs typeface="Arial" panose="020B0604020202020204" pitchFamily="34" charset="0"/>
              </a:rPr>
              <a:t>boolean</a:t>
            </a:r>
            <a:endParaRPr lang="en-US" altLang="en-US" sz="1500" dirty="0">
              <a:latin typeface="Arial" panose="020B0604020202020204" pitchFamily="34" charset="0"/>
              <a:cs typeface="Arial" panose="020B0604020202020204" pitchFamily="34" charset="0"/>
            </a:endParaRPr>
          </a:p>
          <a:p>
            <a:pPr>
              <a:spcBef>
                <a:spcPct val="10000"/>
              </a:spcBef>
            </a:pPr>
            <a:r>
              <a:rPr lang="en-US" altLang="en-US" sz="1500" dirty="0" err="1">
                <a:latin typeface="Arial" panose="020B0604020202020204" pitchFamily="34" charset="0"/>
                <a:cs typeface="Arial" panose="020B0604020202020204" pitchFamily="34" charset="0"/>
              </a:rPr>
              <a:t>getCatalog</a:t>
            </a:r>
            <a:r>
              <a:rPr lang="en-US" altLang="en-US" sz="1500" dirty="0">
                <a:latin typeface="Arial" panose="020B0604020202020204" pitchFamily="34" charset="0"/>
                <a:cs typeface="Arial" panose="020B0604020202020204" pitchFamily="34" charset="0"/>
              </a:rPr>
              <a:t>( ): String</a:t>
            </a:r>
          </a:p>
        </p:txBody>
      </p:sp>
      <p:sp>
        <p:nvSpPr>
          <p:cNvPr id="319493" name="Line 5">
            <a:extLst>
              <a:ext uri="{FF2B5EF4-FFF2-40B4-BE49-F238E27FC236}">
                <a16:creationId xmlns:a16="http://schemas.microsoft.com/office/drawing/2014/main" id="{B62461D9-1CD1-3648-A217-4EBA0FBDE829}"/>
              </a:ext>
            </a:extLst>
          </p:cNvPr>
          <p:cNvSpPr>
            <a:spLocks noChangeShapeType="1"/>
          </p:cNvSpPr>
          <p:nvPr/>
        </p:nvSpPr>
        <p:spPr bwMode="auto">
          <a:xfrm>
            <a:off x="1663303" y="1974883"/>
            <a:ext cx="2369344"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19494" name="Line 6">
            <a:extLst>
              <a:ext uri="{FF2B5EF4-FFF2-40B4-BE49-F238E27FC236}">
                <a16:creationId xmlns:a16="http://schemas.microsoft.com/office/drawing/2014/main" id="{C24B9115-1D2B-A04B-B7BD-D83199E1316E}"/>
              </a:ext>
            </a:extLst>
          </p:cNvPr>
          <p:cNvSpPr>
            <a:spLocks noChangeShapeType="1"/>
          </p:cNvSpPr>
          <p:nvPr/>
        </p:nvSpPr>
        <p:spPr bwMode="auto">
          <a:xfrm>
            <a:off x="4885134" y="2149906"/>
            <a:ext cx="2750344"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19495" name="Line 7">
            <a:extLst>
              <a:ext uri="{FF2B5EF4-FFF2-40B4-BE49-F238E27FC236}">
                <a16:creationId xmlns:a16="http://schemas.microsoft.com/office/drawing/2014/main" id="{A711AE91-9794-2945-B7C9-80579717DCCF}"/>
              </a:ext>
            </a:extLst>
          </p:cNvPr>
          <p:cNvSpPr>
            <a:spLocks noChangeShapeType="1"/>
          </p:cNvSpPr>
          <p:nvPr/>
        </p:nvSpPr>
        <p:spPr bwMode="auto">
          <a:xfrm>
            <a:off x="4040981" y="2226106"/>
            <a:ext cx="833438" cy="0"/>
          </a:xfrm>
          <a:prstGeom prst="line">
            <a:avLst/>
          </a:prstGeom>
          <a:noFill/>
          <a:ln w="12700">
            <a:solidFill>
              <a:schemeClr val="tx2"/>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19496" name="Text Box 8">
            <a:extLst>
              <a:ext uri="{FF2B5EF4-FFF2-40B4-BE49-F238E27FC236}">
                <a16:creationId xmlns:a16="http://schemas.microsoft.com/office/drawing/2014/main" id="{C3C5367A-9CBF-0749-9251-9F606C6DC956}"/>
              </a:ext>
            </a:extLst>
          </p:cNvPr>
          <p:cNvSpPr txBox="1">
            <a:spLocks noChangeArrowheads="1"/>
          </p:cNvSpPr>
          <p:nvPr/>
        </p:nvSpPr>
        <p:spPr bwMode="auto">
          <a:xfrm>
            <a:off x="4887515" y="3986004"/>
            <a:ext cx="2464594" cy="78483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Unicode MS" panose="020B0604020202020204" pitchFamily="34" charset="-128"/>
                <a:cs typeface="Angsana New" panose="02020603050405020304" pitchFamily="18" charset="-34"/>
              </a:defRPr>
            </a:lvl1pPr>
            <a:lvl2pPr marL="571500">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lgn="ctr"/>
            <a:r>
              <a:rPr lang="en-US" altLang="en-US" sz="1500">
                <a:latin typeface="Arial" panose="020B0604020202020204" pitchFamily="34" charset="0"/>
                <a:cs typeface="Arial" panose="020B0604020202020204" pitchFamily="34" charset="0"/>
              </a:rPr>
              <a:t>MySqlConnection</a:t>
            </a:r>
          </a:p>
          <a:p>
            <a:pPr algn="ctr"/>
            <a:endParaRPr lang="en-US" altLang="en-US" sz="1500">
              <a:latin typeface="Arial" panose="020B0604020202020204" pitchFamily="34" charset="0"/>
              <a:cs typeface="Arial" panose="020B0604020202020204" pitchFamily="34" charset="0"/>
            </a:endParaRPr>
          </a:p>
          <a:p>
            <a:pPr algn="ctr"/>
            <a:endParaRPr lang="en-US" altLang="en-US" sz="1500">
              <a:latin typeface="Arial" panose="020B0604020202020204" pitchFamily="34" charset="0"/>
              <a:cs typeface="Arial" panose="020B0604020202020204" pitchFamily="34" charset="0"/>
            </a:endParaRPr>
          </a:p>
        </p:txBody>
      </p:sp>
      <p:sp>
        <p:nvSpPr>
          <p:cNvPr id="319497" name="Line 9">
            <a:extLst>
              <a:ext uri="{FF2B5EF4-FFF2-40B4-BE49-F238E27FC236}">
                <a16:creationId xmlns:a16="http://schemas.microsoft.com/office/drawing/2014/main" id="{0CA7D9FC-7DC3-C44A-A559-C6FDD9348DE0}"/>
              </a:ext>
            </a:extLst>
          </p:cNvPr>
          <p:cNvSpPr>
            <a:spLocks noChangeShapeType="1"/>
          </p:cNvSpPr>
          <p:nvPr/>
        </p:nvSpPr>
        <p:spPr bwMode="auto">
          <a:xfrm flipV="1">
            <a:off x="6106715" y="3494276"/>
            <a:ext cx="0" cy="48577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19498" name="AutoShape 10">
            <a:extLst>
              <a:ext uri="{FF2B5EF4-FFF2-40B4-BE49-F238E27FC236}">
                <a16:creationId xmlns:a16="http://schemas.microsoft.com/office/drawing/2014/main" id="{E6D00906-B6BF-474E-8D72-1D1ACF6DE920}"/>
              </a:ext>
            </a:extLst>
          </p:cNvPr>
          <p:cNvSpPr>
            <a:spLocks noChangeArrowheads="1"/>
          </p:cNvSpPr>
          <p:nvPr/>
        </p:nvSpPr>
        <p:spPr bwMode="auto">
          <a:xfrm>
            <a:off x="6003131" y="3338305"/>
            <a:ext cx="208359" cy="155972"/>
          </a:xfrm>
          <a:prstGeom prst="triangle">
            <a:avLst>
              <a:gd name="adj" fmla="val 50000"/>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9499" name="Text Box 11">
            <a:extLst>
              <a:ext uri="{FF2B5EF4-FFF2-40B4-BE49-F238E27FC236}">
                <a16:creationId xmlns:a16="http://schemas.microsoft.com/office/drawing/2014/main" id="{D3CF5EE5-B6A1-434D-AC95-D2796475F04B}"/>
              </a:ext>
            </a:extLst>
          </p:cNvPr>
          <p:cNvSpPr txBox="1">
            <a:spLocks noChangeArrowheads="1"/>
          </p:cNvSpPr>
          <p:nvPr/>
        </p:nvSpPr>
        <p:spPr bwMode="auto">
          <a:xfrm>
            <a:off x="3999309" y="1951071"/>
            <a:ext cx="89177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350" i="1">
                <a:solidFill>
                  <a:srgbClr val="A50021"/>
                </a:solidFill>
              </a:rPr>
              <a:t>creates</a:t>
            </a:r>
          </a:p>
        </p:txBody>
      </p:sp>
      <p:sp>
        <p:nvSpPr>
          <p:cNvPr id="319500" name="Text Box 12">
            <a:extLst>
              <a:ext uri="{FF2B5EF4-FFF2-40B4-BE49-F238E27FC236}">
                <a16:creationId xmlns:a16="http://schemas.microsoft.com/office/drawing/2014/main" id="{A748356D-DEA8-0B4A-97E0-8AB1E89A9A1C}"/>
              </a:ext>
            </a:extLst>
          </p:cNvPr>
          <p:cNvSpPr txBox="1">
            <a:spLocks noChangeArrowheads="1"/>
          </p:cNvSpPr>
          <p:nvPr/>
        </p:nvSpPr>
        <p:spPr bwMode="auto">
          <a:xfrm>
            <a:off x="1847850" y="1139428"/>
            <a:ext cx="51482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100">
                <a:solidFill>
                  <a:schemeClr val="tx2"/>
                </a:solidFill>
                <a:latin typeface="Arial" panose="020B0604020202020204" pitchFamily="34" charset="0"/>
              </a:rPr>
              <a:t>url</a:t>
            </a:r>
            <a:r>
              <a:rPr lang="en-US" altLang="en-US" sz="2100">
                <a:latin typeface="Arial" panose="020B0604020202020204" pitchFamily="34" charset="0"/>
              </a:rPr>
              <a:t> = "</a:t>
            </a:r>
            <a:r>
              <a:rPr lang="en-US" altLang="en-US" sz="2100">
                <a:solidFill>
                  <a:srgbClr val="9900CC"/>
                </a:solidFill>
                <a:latin typeface="Arial" panose="020B0604020202020204" pitchFamily="34" charset="0"/>
              </a:rPr>
              <a:t>jdbc:mysql://hostname/database</a:t>
            </a:r>
            <a:r>
              <a:rPr lang="en-US" altLang="en-US" sz="2100">
                <a:latin typeface="Arial" panose="020B0604020202020204" pitchFamily="34" charset="0"/>
              </a:rPr>
              <a:t>"</a:t>
            </a:r>
          </a:p>
        </p:txBody>
      </p:sp>
      <p:sp>
        <p:nvSpPr>
          <p:cNvPr id="319501" name="Text Box 13">
            <a:extLst>
              <a:ext uri="{FF2B5EF4-FFF2-40B4-BE49-F238E27FC236}">
                <a16:creationId xmlns:a16="http://schemas.microsoft.com/office/drawing/2014/main" id="{E6275CE8-ACBA-0749-B2CB-9390F8E87C53}"/>
              </a:ext>
            </a:extLst>
          </p:cNvPr>
          <p:cNvSpPr txBox="1">
            <a:spLocks noChangeArrowheads="1"/>
          </p:cNvSpPr>
          <p:nvPr/>
        </p:nvSpPr>
        <p:spPr bwMode="auto">
          <a:xfrm>
            <a:off x="2051447" y="3996720"/>
            <a:ext cx="2464594" cy="78483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Unicode MS" panose="020B0604020202020204" pitchFamily="34" charset="-128"/>
                <a:cs typeface="Angsana New" panose="02020603050405020304" pitchFamily="18" charset="-34"/>
              </a:defRPr>
            </a:lvl1pPr>
            <a:lvl2pPr marL="571500">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lgn="ctr"/>
            <a:r>
              <a:rPr lang="en-US" altLang="en-US" sz="1500">
                <a:latin typeface="Arial" panose="020B0604020202020204" pitchFamily="34" charset="0"/>
                <a:cs typeface="Arial" panose="020B0604020202020204" pitchFamily="34" charset="0"/>
              </a:rPr>
              <a:t>HSQLConnection</a:t>
            </a:r>
          </a:p>
          <a:p>
            <a:pPr algn="ctr"/>
            <a:endParaRPr lang="en-US" altLang="en-US" sz="1500">
              <a:latin typeface="Arial" panose="020B0604020202020204" pitchFamily="34" charset="0"/>
              <a:cs typeface="Arial" panose="020B0604020202020204" pitchFamily="34" charset="0"/>
            </a:endParaRPr>
          </a:p>
          <a:p>
            <a:pPr algn="ctr"/>
            <a:endParaRPr lang="en-US" altLang="en-US" sz="1500">
              <a:latin typeface="Arial" panose="020B0604020202020204" pitchFamily="34" charset="0"/>
              <a:cs typeface="Arial" panose="020B0604020202020204" pitchFamily="34" charset="0"/>
            </a:endParaRPr>
          </a:p>
        </p:txBody>
      </p:sp>
      <p:sp>
        <p:nvSpPr>
          <p:cNvPr id="319502" name="Line 14">
            <a:extLst>
              <a:ext uri="{FF2B5EF4-FFF2-40B4-BE49-F238E27FC236}">
                <a16:creationId xmlns:a16="http://schemas.microsoft.com/office/drawing/2014/main" id="{5FFBDE4C-D8FD-6545-9B42-FBA1937C1494}"/>
              </a:ext>
            </a:extLst>
          </p:cNvPr>
          <p:cNvSpPr>
            <a:spLocks noChangeShapeType="1"/>
          </p:cNvSpPr>
          <p:nvPr/>
        </p:nvSpPr>
        <p:spPr bwMode="auto">
          <a:xfrm flipV="1">
            <a:off x="3276600" y="3695491"/>
            <a:ext cx="0" cy="27146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19503" name="Line 15">
            <a:extLst>
              <a:ext uri="{FF2B5EF4-FFF2-40B4-BE49-F238E27FC236}">
                <a16:creationId xmlns:a16="http://schemas.microsoft.com/office/drawing/2014/main" id="{229A099C-9FE8-AB4A-8C26-A091B365D956}"/>
              </a:ext>
            </a:extLst>
          </p:cNvPr>
          <p:cNvSpPr>
            <a:spLocks noChangeShapeType="1"/>
          </p:cNvSpPr>
          <p:nvPr/>
        </p:nvSpPr>
        <p:spPr bwMode="auto">
          <a:xfrm>
            <a:off x="3294459" y="3705017"/>
            <a:ext cx="2809875"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2030839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ED177AE9-AA49-7145-829D-DA7435594E4B}"/>
              </a:ext>
            </a:extLst>
          </p:cNvPr>
          <p:cNvSpPr>
            <a:spLocks noGrp="1" noChangeArrowheads="1"/>
          </p:cNvSpPr>
          <p:nvPr>
            <p:ph type="title" idx="4294967295"/>
          </p:nvPr>
        </p:nvSpPr>
        <p:spPr>
          <a:xfrm>
            <a:off x="0" y="206375"/>
            <a:ext cx="6019800" cy="384175"/>
          </a:xfrm>
        </p:spPr>
        <p:txBody>
          <a:bodyPr>
            <a:normAutofit fontScale="90000"/>
          </a:bodyPr>
          <a:lstStyle/>
          <a:p>
            <a:pPr algn="l"/>
            <a:r>
              <a:rPr lang="en-US" altLang="en-US" sz="2400" dirty="0">
                <a:solidFill>
                  <a:schemeClr val="bg1"/>
                </a:solidFill>
              </a:rPr>
              <a:t>Where is the Database Driver?</a:t>
            </a:r>
          </a:p>
        </p:txBody>
      </p:sp>
      <p:sp>
        <p:nvSpPr>
          <p:cNvPr id="320515" name="Rectangle 3">
            <a:extLst>
              <a:ext uri="{FF2B5EF4-FFF2-40B4-BE49-F238E27FC236}">
                <a16:creationId xmlns:a16="http://schemas.microsoft.com/office/drawing/2014/main" id="{7AB8B5B3-260E-D848-B2DF-1E1B748F3F95}"/>
              </a:ext>
            </a:extLst>
          </p:cNvPr>
          <p:cNvSpPr>
            <a:spLocks noGrp="1" noChangeArrowheads="1"/>
          </p:cNvSpPr>
          <p:nvPr>
            <p:ph type="body" idx="4294967295"/>
          </p:nvPr>
        </p:nvSpPr>
        <p:spPr>
          <a:xfrm>
            <a:off x="1371600" y="1200150"/>
            <a:ext cx="6858000" cy="3394075"/>
          </a:xfrm>
        </p:spPr>
        <p:txBody>
          <a:bodyPr>
            <a:normAutofit fontScale="70000" lnSpcReduction="20000"/>
          </a:bodyPr>
          <a:lstStyle/>
          <a:p>
            <a:pPr marL="216694" indent="-216694">
              <a:buNone/>
            </a:pPr>
            <a:r>
              <a:rPr lang="en-US" altLang="en-US" dirty="0"/>
              <a:t>Driver is in a </a:t>
            </a:r>
            <a:r>
              <a:rPr lang="en-US" altLang="en-US" dirty="0">
                <a:solidFill>
                  <a:srgbClr val="A50021"/>
                </a:solidFill>
              </a:rPr>
              <a:t>JAR file</a:t>
            </a:r>
            <a:r>
              <a:rPr lang="en-US" altLang="en-US" dirty="0"/>
              <a:t>.</a:t>
            </a:r>
          </a:p>
          <a:p>
            <a:pPr marL="216694" indent="-216694">
              <a:spcBef>
                <a:spcPct val="50000"/>
              </a:spcBef>
              <a:buNone/>
            </a:pPr>
            <a:r>
              <a:rPr lang="en-US" altLang="en-US" dirty="0"/>
              <a:t>JAR file must be on the </a:t>
            </a:r>
            <a:r>
              <a:rPr lang="en-US" altLang="en-US" dirty="0">
                <a:solidFill>
                  <a:srgbClr val="A50021"/>
                </a:solidFill>
              </a:rPr>
              <a:t>CLASSPATH</a:t>
            </a:r>
            <a:r>
              <a:rPr lang="en-US" altLang="en-US" dirty="0"/>
              <a:t>.  </a:t>
            </a:r>
          </a:p>
          <a:p>
            <a:pPr marL="216694" indent="-216694">
              <a:spcBef>
                <a:spcPct val="50000"/>
              </a:spcBef>
              <a:buNone/>
            </a:pPr>
            <a:r>
              <a:rPr lang="en-US" altLang="en-US" dirty="0">
                <a:solidFill>
                  <a:schemeClr val="tx2"/>
                </a:solidFill>
              </a:rPr>
              <a:t>Use one of these</a:t>
            </a:r>
            <a:r>
              <a:rPr lang="en-US" altLang="en-US" dirty="0"/>
              <a:t>:</a:t>
            </a:r>
          </a:p>
          <a:p>
            <a:pPr marL="719138" lvl="1">
              <a:spcBef>
                <a:spcPct val="50000"/>
              </a:spcBef>
              <a:buClr>
                <a:schemeClr val="tx2"/>
              </a:buClr>
              <a:buFont typeface="Wingdings" pitchFamily="2" charset="2"/>
              <a:buAutoNum type="arabicPeriod"/>
            </a:pPr>
            <a:r>
              <a:rPr lang="en-US" altLang="en-US" dirty="0"/>
              <a:t>add as an </a:t>
            </a:r>
            <a:r>
              <a:rPr lang="en-US" altLang="en-US" i="1" dirty="0">
                <a:solidFill>
                  <a:schemeClr val="tx2"/>
                </a:solidFill>
              </a:rPr>
              <a:t>external jar file</a:t>
            </a:r>
            <a:r>
              <a:rPr lang="en-US" altLang="en-US" dirty="0"/>
              <a:t> to your</a:t>
            </a:r>
            <a:r>
              <a:rPr lang="en-US" altLang="en-US" dirty="0">
                <a:solidFill>
                  <a:schemeClr val="tx2"/>
                </a:solidFill>
              </a:rPr>
              <a:t> IDE project</a:t>
            </a:r>
          </a:p>
          <a:p>
            <a:pPr marL="719138" lvl="1">
              <a:spcBef>
                <a:spcPct val="50000"/>
              </a:spcBef>
              <a:buClr>
                <a:schemeClr val="tx2"/>
              </a:buClr>
              <a:buFont typeface="Wingdings" pitchFamily="2" charset="2"/>
              <a:buAutoNum type="arabicPeriod"/>
            </a:pPr>
            <a:r>
              <a:rPr lang="en-US" altLang="en-US" dirty="0"/>
              <a:t>add the JAR to your CLASSPATH</a:t>
            </a:r>
            <a:br>
              <a:rPr lang="en-US" altLang="en-US" dirty="0"/>
            </a:br>
            <a:r>
              <a:rPr lang="en-US" altLang="en-US" sz="1500" b="1" dirty="0">
                <a:solidFill>
                  <a:schemeClr val="tx2"/>
                </a:solidFill>
                <a:latin typeface="Courier New" panose="02070309020205020404" pitchFamily="49" charset="0"/>
                <a:cs typeface="Courier New" panose="02070309020205020404" pitchFamily="49" charset="0"/>
              </a:rPr>
              <a:t>CLASSPATH = /my/path/</a:t>
            </a:r>
            <a:r>
              <a:rPr lang="en-US" altLang="en-US" sz="1500" b="1" dirty="0" err="1">
                <a:solidFill>
                  <a:schemeClr val="tx2"/>
                </a:solidFill>
                <a:latin typeface="Courier New" panose="02070309020205020404" pitchFamily="49" charset="0"/>
                <a:cs typeface="Courier New" panose="02070309020205020404" pitchFamily="49" charset="0"/>
              </a:rPr>
              <a:t>mysql-connector.jar</a:t>
            </a:r>
            <a:r>
              <a:rPr lang="en-US" altLang="en-US" sz="1500" b="1" dirty="0">
                <a:solidFill>
                  <a:schemeClr val="tx2"/>
                </a:solidFill>
                <a:latin typeface="Courier New" panose="02070309020205020404" pitchFamily="49" charset="0"/>
                <a:cs typeface="Courier New" panose="02070309020205020404" pitchFamily="49" charset="0"/>
              </a:rPr>
              <a:t>;.</a:t>
            </a:r>
          </a:p>
          <a:p>
            <a:pPr marL="719138" lvl="1">
              <a:spcBef>
                <a:spcPct val="50000"/>
              </a:spcBef>
              <a:buClr>
                <a:schemeClr val="tx2"/>
              </a:buClr>
              <a:buFont typeface="Wingdings" pitchFamily="2" charset="2"/>
              <a:buAutoNum type="arabicPeriod"/>
            </a:pPr>
            <a:r>
              <a:rPr lang="en-US" altLang="en-US" dirty="0"/>
              <a:t>add JAR using the Java command line:</a:t>
            </a:r>
            <a:br>
              <a:rPr lang="en-US" altLang="en-US" sz="1500" dirty="0">
                <a:latin typeface="Courier New" panose="02070309020205020404" pitchFamily="49" charset="0"/>
                <a:cs typeface="Courier New" panose="02070309020205020404" pitchFamily="49" charset="0"/>
              </a:rPr>
            </a:br>
            <a:r>
              <a:rPr lang="en-US" altLang="en-US" sz="1500" b="1" dirty="0">
                <a:solidFill>
                  <a:schemeClr val="tx2"/>
                </a:solidFill>
                <a:latin typeface="Courier New" panose="02070309020205020404" pitchFamily="49" charset="0"/>
                <a:cs typeface="Courier New" panose="02070309020205020404" pitchFamily="49" charset="0"/>
              </a:rPr>
              <a:t>java -</a:t>
            </a:r>
            <a:r>
              <a:rPr lang="en-US" altLang="en-US" sz="1500" b="1" dirty="0" err="1">
                <a:solidFill>
                  <a:schemeClr val="tx2"/>
                </a:solidFill>
                <a:latin typeface="Courier New" panose="02070309020205020404" pitchFamily="49" charset="0"/>
                <a:cs typeface="Courier New" panose="02070309020205020404" pitchFamily="49" charset="0"/>
              </a:rPr>
              <a:t>cp</a:t>
            </a:r>
            <a:r>
              <a:rPr lang="en-US" altLang="en-US" sz="1500" b="1" dirty="0">
                <a:solidFill>
                  <a:schemeClr val="tx2"/>
                </a:solidFill>
                <a:latin typeface="Courier New" panose="02070309020205020404" pitchFamily="49" charset="0"/>
                <a:cs typeface="Courier New" panose="02070309020205020404" pitchFamily="49" charset="0"/>
              </a:rPr>
              <a:t> /my/path/</a:t>
            </a:r>
            <a:r>
              <a:rPr lang="en-US" altLang="en-US" sz="1500" b="1" dirty="0" err="1">
                <a:solidFill>
                  <a:schemeClr val="tx2"/>
                </a:solidFill>
                <a:latin typeface="Courier New" panose="02070309020205020404" pitchFamily="49" charset="0"/>
                <a:cs typeface="Courier New" panose="02070309020205020404" pitchFamily="49" charset="0"/>
              </a:rPr>
              <a:t>mysql-connector.jar</a:t>
            </a:r>
            <a:r>
              <a:rPr lang="en-US" altLang="en-US" sz="1500" b="1" dirty="0">
                <a:solidFill>
                  <a:schemeClr val="tx2"/>
                </a:solidFill>
                <a:latin typeface="Courier New" panose="02070309020205020404" pitchFamily="49" charset="0"/>
                <a:cs typeface="Courier New" panose="02070309020205020404" pitchFamily="49" charset="0"/>
              </a:rPr>
              <a:t> ...</a:t>
            </a:r>
          </a:p>
          <a:p>
            <a:pPr marL="719138" lvl="1">
              <a:spcBef>
                <a:spcPct val="50000"/>
              </a:spcBef>
              <a:buClr>
                <a:schemeClr val="tx2"/>
              </a:buClr>
              <a:buFont typeface="Wingdings" pitchFamily="2" charset="2"/>
              <a:buAutoNum type="arabicPeriod"/>
            </a:pPr>
            <a:r>
              <a:rPr lang="en-US" altLang="en-US" dirty="0"/>
              <a:t>Put JAR file in the </a:t>
            </a:r>
            <a:r>
              <a:rPr lang="en-US" altLang="en-US" b="1" dirty="0">
                <a:latin typeface="Courier New" panose="02070309020205020404" pitchFamily="49" charset="0"/>
                <a:cs typeface="Courier New" panose="02070309020205020404" pitchFamily="49" charset="0"/>
              </a:rPr>
              <a:t>JRE/lib/</a:t>
            </a:r>
            <a:r>
              <a:rPr lang="en-US" altLang="en-US" b="1" dirty="0" err="1">
                <a:latin typeface="Courier New" panose="02070309020205020404" pitchFamily="49" charset="0"/>
                <a:cs typeface="Courier New" panose="02070309020205020404" pitchFamily="49" charset="0"/>
              </a:rPr>
              <a:t>ext</a:t>
            </a:r>
            <a:r>
              <a:rPr lang="en-US" altLang="en-US" b="1" dirty="0">
                <a:latin typeface="Courier New" panose="02070309020205020404" pitchFamily="49" charset="0"/>
                <a:cs typeface="Courier New" panose="02070309020205020404" pitchFamily="49" charset="0"/>
              </a:rPr>
              <a:t> </a:t>
            </a:r>
            <a:r>
              <a:rPr lang="en-US" altLang="en-US" dirty="0"/>
              <a:t>directory:</a:t>
            </a:r>
            <a:br>
              <a:rPr lang="en-US" altLang="en-US" sz="1500" b="1" dirty="0">
                <a:latin typeface="Courier New" panose="02070309020205020404" pitchFamily="49" charset="0"/>
                <a:cs typeface="Courier New" panose="02070309020205020404" pitchFamily="49" charset="0"/>
              </a:rPr>
            </a:br>
            <a:r>
              <a:rPr lang="en-US" altLang="en-US" sz="1500" b="1" dirty="0">
                <a:latin typeface="Courier New" panose="02070309020205020404" pitchFamily="49" charset="0"/>
                <a:cs typeface="Courier New" panose="02070309020205020404" pitchFamily="49" charset="0"/>
              </a:rPr>
              <a:t>C:/java/jre1.6.0/lib/</a:t>
            </a:r>
            <a:r>
              <a:rPr lang="en-US" altLang="en-US" sz="1500" b="1" dirty="0" err="1">
                <a:latin typeface="Courier New" panose="02070309020205020404" pitchFamily="49" charset="0"/>
                <a:cs typeface="Courier New" panose="02070309020205020404" pitchFamily="49" charset="0"/>
              </a:rPr>
              <a:t>ext</a:t>
            </a:r>
            <a:r>
              <a:rPr lang="en-US" altLang="en-US" sz="1500" b="1" dirty="0">
                <a:latin typeface="Courier New" panose="02070309020205020404" pitchFamily="49" charset="0"/>
                <a:cs typeface="Courier New" panose="02070309020205020404" pitchFamily="49" charset="0"/>
              </a:rPr>
              <a:t>/</a:t>
            </a:r>
            <a:r>
              <a:rPr lang="en-US" altLang="en-US" sz="1500" b="1" dirty="0" err="1">
                <a:solidFill>
                  <a:schemeClr val="tx2"/>
                </a:solidFill>
                <a:latin typeface="Courier New" panose="02070309020205020404" pitchFamily="49" charset="0"/>
                <a:cs typeface="Courier New" panose="02070309020205020404" pitchFamily="49" charset="0"/>
              </a:rPr>
              <a:t>mysql-connector.jar</a:t>
            </a:r>
            <a:endParaRPr lang="en-US" altLang="en-US" sz="1500" b="1"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80168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706F8CFF-B61A-B04B-90EA-06D667D5BCDC}"/>
              </a:ext>
            </a:extLst>
          </p:cNvPr>
          <p:cNvSpPr>
            <a:spLocks noGrp="1" noChangeArrowheads="1"/>
          </p:cNvSpPr>
          <p:nvPr>
            <p:ph type="title" idx="4294967295"/>
          </p:nvPr>
        </p:nvSpPr>
        <p:spPr>
          <a:xfrm>
            <a:off x="0" y="206375"/>
            <a:ext cx="6096000" cy="384175"/>
          </a:xfrm>
        </p:spPr>
        <p:txBody>
          <a:bodyPr>
            <a:normAutofit fontScale="90000"/>
          </a:bodyPr>
          <a:lstStyle/>
          <a:p>
            <a:pPr algn="l"/>
            <a:r>
              <a:rPr lang="en-US" altLang="en-US" sz="2800" dirty="0">
                <a:solidFill>
                  <a:schemeClr val="bg1"/>
                </a:solidFill>
              </a:rPr>
              <a:t>Can't find the Driver?</a:t>
            </a:r>
            <a:endParaRPr lang="th-TH" altLang="en-US" sz="2800" dirty="0">
              <a:solidFill>
                <a:schemeClr val="bg1"/>
              </a:solidFill>
            </a:endParaRPr>
          </a:p>
        </p:txBody>
      </p:sp>
      <p:sp>
        <p:nvSpPr>
          <p:cNvPr id="160771" name="Rectangle 3">
            <a:extLst>
              <a:ext uri="{FF2B5EF4-FFF2-40B4-BE49-F238E27FC236}">
                <a16:creationId xmlns:a16="http://schemas.microsoft.com/office/drawing/2014/main" id="{E4B109ED-A69F-EE46-8311-F4D588243919}"/>
              </a:ext>
            </a:extLst>
          </p:cNvPr>
          <p:cNvSpPr>
            <a:spLocks noGrp="1" noChangeArrowheads="1"/>
          </p:cNvSpPr>
          <p:nvPr>
            <p:ph type="body" idx="4294967295"/>
          </p:nvPr>
        </p:nvSpPr>
        <p:spPr>
          <a:xfrm>
            <a:off x="1752600" y="1050924"/>
            <a:ext cx="5867400" cy="3502026"/>
          </a:xfrm>
        </p:spPr>
        <p:txBody>
          <a:bodyPr>
            <a:normAutofit fontScale="55000" lnSpcReduction="20000"/>
          </a:bodyPr>
          <a:lstStyle/>
          <a:p>
            <a:pPr>
              <a:buFont typeface="Wingdings" pitchFamily="2" charset="2"/>
              <a:buNone/>
            </a:pPr>
            <a:r>
              <a:rPr lang="en-US" altLang="en-US" dirty="0" err="1"/>
              <a:t>DriverManager</a:t>
            </a:r>
            <a:r>
              <a:rPr lang="en-US" altLang="en-US" dirty="0"/>
              <a:t> finds a </a:t>
            </a:r>
            <a:r>
              <a:rPr lang="en-US" altLang="en-US" i="1" dirty="0">
                <a:solidFill>
                  <a:srgbClr val="A50021"/>
                </a:solidFill>
              </a:rPr>
              <a:t>registered</a:t>
            </a:r>
            <a:r>
              <a:rPr lang="en-US" altLang="en-US" dirty="0"/>
              <a:t> database driver.</a:t>
            </a:r>
          </a:p>
          <a:p>
            <a:pPr>
              <a:spcBef>
                <a:spcPct val="65000"/>
              </a:spcBef>
              <a:buFont typeface="Wingdings" pitchFamily="2" charset="2"/>
              <a:buNone/>
            </a:pPr>
            <a:r>
              <a:rPr lang="en-US" altLang="en-US" dirty="0"/>
              <a:t>How?</a:t>
            </a:r>
          </a:p>
          <a:p>
            <a:pPr>
              <a:buSzTx/>
              <a:buFont typeface="Wingdings" pitchFamily="2" charset="2"/>
              <a:buAutoNum type="arabicPeriod"/>
            </a:pPr>
            <a:r>
              <a:rPr lang="en-US" altLang="en-US" dirty="0">
                <a:solidFill>
                  <a:schemeClr val="tx2"/>
                </a:solidFill>
              </a:rPr>
              <a:t>Automatically</a:t>
            </a:r>
            <a:r>
              <a:rPr lang="en-US" altLang="en-US" dirty="0"/>
              <a:t>.  This </a:t>
            </a:r>
            <a:r>
              <a:rPr lang="en-US" altLang="en-US" i="1" dirty="0">
                <a:solidFill>
                  <a:schemeClr val="tx2"/>
                </a:solidFill>
              </a:rPr>
              <a:t>should</a:t>
            </a:r>
            <a:r>
              <a:rPr lang="en-US" altLang="en-US" i="1" dirty="0"/>
              <a:t> </a:t>
            </a:r>
            <a:r>
              <a:rPr lang="en-US" altLang="en-US" dirty="0"/>
              <a:t>happen with type 4 &amp; 5.</a:t>
            </a:r>
          </a:p>
          <a:p>
            <a:pPr>
              <a:buSzTx/>
              <a:buFont typeface="Wingdings" pitchFamily="2" charset="2"/>
              <a:buAutoNum type="arabicPeriod"/>
            </a:pPr>
            <a:r>
              <a:rPr lang="en-US" altLang="en-US" u="sng" dirty="0"/>
              <a:t>Load</a:t>
            </a:r>
            <a:r>
              <a:rPr lang="en-US" altLang="en-US" dirty="0"/>
              <a:t> the driver class in your program: </a:t>
            </a:r>
          </a:p>
          <a:p>
            <a:pPr>
              <a:spcBef>
                <a:spcPct val="50000"/>
              </a:spcBef>
              <a:buFont typeface="Wingdings" pitchFamily="2" charset="2"/>
              <a:buNone/>
            </a:pP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Class.forName</a:t>
            </a:r>
            <a:r>
              <a:rPr lang="en-US" altLang="en-US" b="1" dirty="0">
                <a:latin typeface="Courier New" panose="02070309020205020404" pitchFamily="49" charset="0"/>
                <a:cs typeface="Courier New" panose="02070309020205020404" pitchFamily="49" charset="0"/>
              </a:rPr>
              <a:t>("</a:t>
            </a:r>
            <a:r>
              <a:rPr lang="en-US" altLang="en-US" b="1" dirty="0" err="1">
                <a:solidFill>
                  <a:srgbClr val="A50021"/>
                </a:solidFill>
                <a:latin typeface="Courier New" panose="02070309020205020404" pitchFamily="49" charset="0"/>
                <a:cs typeface="Courier New" panose="02070309020205020404" pitchFamily="49" charset="0"/>
              </a:rPr>
              <a:t>com.mysql.jdbc.Driver</a:t>
            </a:r>
            <a:r>
              <a:rPr lang="en-US" altLang="en-US" b="1" dirty="0">
                <a:latin typeface="Courier New" panose="02070309020205020404" pitchFamily="49" charset="0"/>
                <a:cs typeface="Courier New" panose="02070309020205020404" pitchFamily="49" charset="0"/>
              </a:rPr>
              <a:t>");</a:t>
            </a:r>
          </a:p>
          <a:p>
            <a:pPr>
              <a:spcBef>
                <a:spcPct val="50000"/>
              </a:spcBef>
              <a:buSzTx/>
              <a:buFont typeface="Wingdings" pitchFamily="2" charset="2"/>
              <a:buAutoNum type="arabicPeriod" startAt="3"/>
            </a:pPr>
            <a:r>
              <a:rPr lang="en-US" altLang="en-US" dirty="0"/>
              <a:t>Add driver to the </a:t>
            </a:r>
            <a:r>
              <a:rPr lang="en-US" altLang="en-US" b="1" dirty="0" err="1">
                <a:latin typeface="Courier New" panose="02070309020205020404" pitchFamily="49" charset="0"/>
                <a:cs typeface="Courier New" panose="02070309020205020404" pitchFamily="49" charset="0"/>
              </a:rPr>
              <a:t>jdbc.drivers</a:t>
            </a:r>
            <a:r>
              <a:rPr lang="en-US" altLang="en-US" b="1" dirty="0">
                <a:latin typeface="Courier New" panose="02070309020205020404" pitchFamily="49" charset="0"/>
                <a:cs typeface="Courier New" panose="02070309020205020404" pitchFamily="49" charset="0"/>
              </a:rPr>
              <a:t> </a:t>
            </a:r>
            <a:r>
              <a:rPr lang="en-US" altLang="en-US" dirty="0"/>
              <a:t>property</a:t>
            </a:r>
          </a:p>
          <a:p>
            <a:pPr>
              <a:spcBef>
                <a:spcPct val="50000"/>
              </a:spcBef>
              <a:buFont typeface="Wingdings" pitchFamily="2" charset="2"/>
              <a:buNone/>
            </a:pP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System.setProperty</a:t>
            </a:r>
            <a:r>
              <a:rPr lang="en-US" altLang="en-US" b="1" dirty="0">
                <a:latin typeface="Courier New" panose="02070309020205020404" pitchFamily="49" charset="0"/>
                <a:cs typeface="Courier New" panose="02070309020205020404" pitchFamily="49" charset="0"/>
              </a:rPr>
              <a:t>("</a:t>
            </a:r>
            <a:r>
              <a:rPr lang="en-US" altLang="en-US" b="1" dirty="0" err="1">
                <a:solidFill>
                  <a:schemeClr val="tx2"/>
                </a:solidFill>
                <a:latin typeface="Courier New" panose="02070309020205020404" pitchFamily="49" charset="0"/>
                <a:cs typeface="Courier New" panose="02070309020205020404" pitchFamily="49" charset="0"/>
              </a:rPr>
              <a:t>jdbc.drivers</a:t>
            </a:r>
            <a:r>
              <a:rPr lang="en-US" altLang="en-US" b="1" dirty="0">
                <a:latin typeface="Courier New" panose="02070309020205020404" pitchFamily="49" charset="0"/>
                <a:cs typeface="Courier New" panose="02070309020205020404" pitchFamily="49" charset="0"/>
              </a:rPr>
              <a:t>",</a:t>
            </a:r>
          </a:p>
          <a:p>
            <a:pPr>
              <a:spcBef>
                <a:spcPct val="50000"/>
              </a:spcBef>
              <a:buFont typeface="Wingdings" pitchFamily="2" charset="2"/>
              <a:buNone/>
            </a:pPr>
            <a:r>
              <a:rPr lang="en-US" altLang="en-US" b="1" dirty="0">
                <a:latin typeface="Courier New" panose="02070309020205020404" pitchFamily="49" charset="0"/>
                <a:cs typeface="Courier New" panose="02070309020205020404" pitchFamily="49" charset="0"/>
              </a:rPr>
              <a:t>			"</a:t>
            </a:r>
            <a:r>
              <a:rPr lang="en-US" altLang="en-US" b="1" dirty="0" err="1">
                <a:solidFill>
                  <a:srgbClr val="A50021"/>
                </a:solidFill>
                <a:latin typeface="Courier New" panose="02070309020205020404" pitchFamily="49" charset="0"/>
                <a:cs typeface="Courier New" panose="02070309020205020404" pitchFamily="49" charset="0"/>
              </a:rPr>
              <a:t>com.mysql.jdbc.Driver</a:t>
            </a:r>
            <a:r>
              <a:rPr lang="en-US" altLang="en-US" b="1" dirty="0">
                <a:latin typeface="Courier New" panose="02070309020205020404" pitchFamily="49" charset="0"/>
                <a:cs typeface="Courier New" panose="02070309020205020404" pitchFamily="49" charset="0"/>
              </a:rPr>
              <a:t>");</a:t>
            </a:r>
          </a:p>
          <a:p>
            <a:pPr>
              <a:spcBef>
                <a:spcPct val="50000"/>
              </a:spcBef>
              <a:buSzTx/>
              <a:buFont typeface="Wingdings" pitchFamily="2" charset="2"/>
              <a:buAutoNum type="arabicPeriod" startAt="4"/>
            </a:pPr>
            <a:r>
              <a:rPr lang="en-US" altLang="en-US" dirty="0"/>
              <a:t>Specify </a:t>
            </a:r>
            <a:r>
              <a:rPr lang="en-US" altLang="en-US" b="1" dirty="0" err="1">
                <a:latin typeface="Courier New" panose="02070309020205020404" pitchFamily="49" charset="0"/>
                <a:cs typeface="Courier New" panose="02070309020205020404" pitchFamily="49" charset="0"/>
              </a:rPr>
              <a:t>jdbc.drivers</a:t>
            </a:r>
            <a:r>
              <a:rPr lang="en-US" altLang="en-US" b="1" dirty="0">
                <a:latin typeface="Courier New" panose="02070309020205020404" pitchFamily="49" charset="0"/>
                <a:cs typeface="Courier New" panose="02070309020205020404" pitchFamily="49" charset="0"/>
              </a:rPr>
              <a:t> </a:t>
            </a:r>
            <a:r>
              <a:rPr lang="en-US" altLang="en-US" dirty="0"/>
              <a:t>property on command line:</a:t>
            </a:r>
          </a:p>
          <a:p>
            <a:pPr>
              <a:spcBef>
                <a:spcPct val="50000"/>
              </a:spcBef>
              <a:buFont typeface="Wingdings" pitchFamily="2" charset="2"/>
              <a:buNone/>
            </a:pPr>
            <a:r>
              <a:rPr lang="en-US" altLang="en-US" b="1" dirty="0">
                <a:latin typeface="Courier New" panose="02070309020205020404" pitchFamily="49" charset="0"/>
                <a:cs typeface="Courier New" panose="02070309020205020404" pitchFamily="49" charset="0"/>
              </a:rPr>
              <a:t>	</a:t>
            </a:r>
            <a:r>
              <a:rPr lang="en-US" altLang="en-US" sz="1500" b="1" dirty="0">
                <a:latin typeface="Courier New" panose="02070309020205020404" pitchFamily="49" charset="0"/>
                <a:cs typeface="Courier New" panose="02070309020205020404" pitchFamily="49" charset="0"/>
              </a:rPr>
              <a:t>java -</a:t>
            </a:r>
            <a:r>
              <a:rPr lang="en-US" altLang="en-US" sz="1500" b="1" dirty="0" err="1">
                <a:latin typeface="Courier New" panose="02070309020205020404" pitchFamily="49" charset="0"/>
                <a:cs typeface="Courier New" panose="02070309020205020404" pitchFamily="49" charset="0"/>
              </a:rPr>
              <a:t>D</a:t>
            </a:r>
            <a:r>
              <a:rPr lang="en-US" altLang="en-US" sz="1500" b="1" dirty="0" err="1">
                <a:solidFill>
                  <a:schemeClr val="tx2"/>
                </a:solidFill>
                <a:latin typeface="Courier New" panose="02070309020205020404" pitchFamily="49" charset="0"/>
                <a:cs typeface="Courier New" panose="02070309020205020404" pitchFamily="49" charset="0"/>
              </a:rPr>
              <a:t>jdbc.drivers</a:t>
            </a:r>
            <a:r>
              <a:rPr lang="en-US" altLang="en-US" sz="1500" b="1" dirty="0">
                <a:latin typeface="Courier New" panose="02070309020205020404" pitchFamily="49" charset="0"/>
                <a:cs typeface="Courier New" panose="02070309020205020404" pitchFamily="49" charset="0"/>
              </a:rPr>
              <a:t>="</a:t>
            </a:r>
            <a:r>
              <a:rPr lang="en-US" altLang="en-US" sz="1500" b="1" dirty="0" err="1">
                <a:solidFill>
                  <a:srgbClr val="A50021"/>
                </a:solidFill>
                <a:latin typeface="Courier New" panose="02070309020205020404" pitchFamily="49" charset="0"/>
                <a:cs typeface="Courier New" panose="02070309020205020404" pitchFamily="49" charset="0"/>
              </a:rPr>
              <a:t>com.mysql.jdbc.Driver</a:t>
            </a:r>
            <a:r>
              <a:rPr lang="en-US" altLang="en-US" sz="1500" b="1" dirty="0">
                <a:latin typeface="Courier New" panose="02070309020205020404" pitchFamily="49" charset="0"/>
                <a:cs typeface="Courier New" panose="02070309020205020404" pitchFamily="49" charset="0"/>
              </a:rPr>
              <a:t>" ...</a:t>
            </a:r>
            <a:endParaRPr lang="th-TH" alt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94765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837CA189-4CCA-FE40-A8AF-A61F5A7186D7}"/>
              </a:ext>
            </a:extLst>
          </p:cNvPr>
          <p:cNvSpPr>
            <a:spLocks noGrp="1" noChangeArrowheads="1"/>
          </p:cNvSpPr>
          <p:nvPr>
            <p:ph type="title" idx="4294967295"/>
          </p:nvPr>
        </p:nvSpPr>
        <p:spPr>
          <a:xfrm>
            <a:off x="0" y="206375"/>
            <a:ext cx="6629400" cy="384175"/>
          </a:xfrm>
        </p:spPr>
        <p:txBody>
          <a:bodyPr>
            <a:normAutofit fontScale="90000"/>
          </a:bodyPr>
          <a:lstStyle/>
          <a:p>
            <a:pPr algn="l"/>
            <a:r>
              <a:rPr lang="en-US" altLang="en-US" sz="2800" dirty="0">
                <a:solidFill>
                  <a:schemeClr val="bg1"/>
                </a:solidFill>
              </a:rPr>
              <a:t>Database URL</a:t>
            </a:r>
            <a:endParaRPr lang="th-TH" altLang="en-US" sz="2800" dirty="0">
              <a:solidFill>
                <a:schemeClr val="bg1"/>
              </a:solidFill>
            </a:endParaRPr>
          </a:p>
        </p:txBody>
      </p:sp>
      <p:sp>
        <p:nvSpPr>
          <p:cNvPr id="162819" name="Text Box 3">
            <a:extLst>
              <a:ext uri="{FF2B5EF4-FFF2-40B4-BE49-F238E27FC236}">
                <a16:creationId xmlns:a16="http://schemas.microsoft.com/office/drawing/2014/main" id="{6C842A42-080C-1B46-8A56-53ACF7D8B1C6}"/>
              </a:ext>
            </a:extLst>
          </p:cNvPr>
          <p:cNvSpPr txBox="1">
            <a:spLocks noChangeArrowheads="1"/>
          </p:cNvSpPr>
          <p:nvPr/>
        </p:nvSpPr>
        <p:spPr bwMode="auto">
          <a:xfrm>
            <a:off x="1451373" y="1687116"/>
            <a:ext cx="607337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500" b="1">
                <a:latin typeface="Courier New" panose="02070309020205020404" pitchFamily="49" charset="0"/>
                <a:cs typeface="Courier New" panose="02070309020205020404" pitchFamily="49" charset="0"/>
              </a:rPr>
              <a:t>String DB_URL = "</a:t>
            </a:r>
            <a:r>
              <a:rPr lang="en-US" altLang="en-US" sz="1500" b="1">
                <a:solidFill>
                  <a:srgbClr val="A50021"/>
                </a:solidFill>
                <a:latin typeface="Courier New" panose="02070309020205020404" pitchFamily="49" charset="0"/>
                <a:cs typeface="Courier New" panose="02070309020205020404" pitchFamily="49" charset="0"/>
              </a:rPr>
              <a:t>jdbc:mysql://dbserver:3306/world</a:t>
            </a:r>
            <a:r>
              <a:rPr lang="en-US" altLang="en-US" sz="1500" b="1">
                <a:latin typeface="Courier New" panose="02070309020205020404" pitchFamily="49" charset="0"/>
                <a:cs typeface="Courier New" panose="02070309020205020404" pitchFamily="49" charset="0"/>
              </a:rPr>
              <a:t>";</a:t>
            </a:r>
          </a:p>
        </p:txBody>
      </p:sp>
      <p:sp>
        <p:nvSpPr>
          <p:cNvPr id="162820" name="Text Box 4">
            <a:extLst>
              <a:ext uri="{FF2B5EF4-FFF2-40B4-BE49-F238E27FC236}">
                <a16:creationId xmlns:a16="http://schemas.microsoft.com/office/drawing/2014/main" id="{3574BC93-1DA0-524E-8F34-DD0CB5138AA4}"/>
              </a:ext>
            </a:extLst>
          </p:cNvPr>
          <p:cNvSpPr txBox="1">
            <a:spLocks noChangeArrowheads="1"/>
          </p:cNvSpPr>
          <p:nvPr/>
        </p:nvSpPr>
        <p:spPr bwMode="auto">
          <a:xfrm>
            <a:off x="1557338" y="1101329"/>
            <a:ext cx="6004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panose="020B0604020202020204" pitchFamily="34" charset="0"/>
              </a:rPr>
              <a:t>The format of a database URL is:</a:t>
            </a:r>
            <a:endParaRPr lang="th-TH" altLang="en-US">
              <a:latin typeface="Arial" panose="020B0604020202020204" pitchFamily="34" charset="0"/>
            </a:endParaRPr>
          </a:p>
        </p:txBody>
      </p:sp>
      <p:sp>
        <p:nvSpPr>
          <p:cNvPr id="162821" name="Text Box 5">
            <a:extLst>
              <a:ext uri="{FF2B5EF4-FFF2-40B4-BE49-F238E27FC236}">
                <a16:creationId xmlns:a16="http://schemas.microsoft.com/office/drawing/2014/main" id="{78AB9918-79D4-4845-9241-9CEF3B7D49D3}"/>
              </a:ext>
            </a:extLst>
          </p:cNvPr>
          <p:cNvSpPr txBox="1">
            <a:spLocks noChangeArrowheads="1"/>
          </p:cNvSpPr>
          <p:nvPr/>
        </p:nvSpPr>
        <p:spPr bwMode="auto">
          <a:xfrm>
            <a:off x="2491979" y="2313385"/>
            <a:ext cx="513794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a:latin typeface="Arial" panose="020B0604020202020204" pitchFamily="34" charset="0"/>
              </a:rPr>
              <a:t>Protocol   Sub-protocol  Hostname   Port   DatabaseName</a:t>
            </a:r>
            <a:endParaRPr lang="th-TH" altLang="en-US" sz="1500">
              <a:latin typeface="Arial" panose="020B0604020202020204" pitchFamily="34" charset="0"/>
            </a:endParaRPr>
          </a:p>
        </p:txBody>
      </p:sp>
      <p:sp>
        <p:nvSpPr>
          <p:cNvPr id="162822" name="Line 6">
            <a:extLst>
              <a:ext uri="{FF2B5EF4-FFF2-40B4-BE49-F238E27FC236}">
                <a16:creationId xmlns:a16="http://schemas.microsoft.com/office/drawing/2014/main" id="{E113F588-5765-724D-AC8A-49C0B80E9D75}"/>
              </a:ext>
            </a:extLst>
          </p:cNvPr>
          <p:cNvSpPr>
            <a:spLocks noChangeShapeType="1"/>
          </p:cNvSpPr>
          <p:nvPr/>
        </p:nvSpPr>
        <p:spPr bwMode="auto">
          <a:xfrm flipV="1">
            <a:off x="6629400" y="1920479"/>
            <a:ext cx="264319" cy="410765"/>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2823" name="Line 7">
            <a:extLst>
              <a:ext uri="{FF2B5EF4-FFF2-40B4-BE49-F238E27FC236}">
                <a16:creationId xmlns:a16="http://schemas.microsoft.com/office/drawing/2014/main" id="{9209B608-D0B8-764A-87BC-5BF5302EE00C}"/>
              </a:ext>
            </a:extLst>
          </p:cNvPr>
          <p:cNvSpPr>
            <a:spLocks noChangeShapeType="1"/>
          </p:cNvSpPr>
          <p:nvPr/>
        </p:nvSpPr>
        <p:spPr bwMode="auto">
          <a:xfrm flipV="1">
            <a:off x="5932885" y="1920479"/>
            <a:ext cx="264319" cy="410765"/>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2824" name="Line 8">
            <a:extLst>
              <a:ext uri="{FF2B5EF4-FFF2-40B4-BE49-F238E27FC236}">
                <a16:creationId xmlns:a16="http://schemas.microsoft.com/office/drawing/2014/main" id="{5D47FAB6-05D5-274A-9F9B-B97BB50F779F}"/>
              </a:ext>
            </a:extLst>
          </p:cNvPr>
          <p:cNvSpPr>
            <a:spLocks noChangeShapeType="1"/>
          </p:cNvSpPr>
          <p:nvPr/>
        </p:nvSpPr>
        <p:spPr bwMode="auto">
          <a:xfrm flipV="1">
            <a:off x="5047060" y="1940719"/>
            <a:ext cx="273844" cy="391716"/>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2825" name="Line 9">
            <a:extLst>
              <a:ext uri="{FF2B5EF4-FFF2-40B4-BE49-F238E27FC236}">
                <a16:creationId xmlns:a16="http://schemas.microsoft.com/office/drawing/2014/main" id="{8ABBE168-884D-9344-AEC0-0F76123504D7}"/>
              </a:ext>
            </a:extLst>
          </p:cNvPr>
          <p:cNvSpPr>
            <a:spLocks noChangeShapeType="1"/>
          </p:cNvSpPr>
          <p:nvPr/>
        </p:nvSpPr>
        <p:spPr bwMode="auto">
          <a:xfrm flipV="1">
            <a:off x="4121944" y="1952625"/>
            <a:ext cx="217885" cy="39886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2826" name="Line 10">
            <a:extLst>
              <a:ext uri="{FF2B5EF4-FFF2-40B4-BE49-F238E27FC236}">
                <a16:creationId xmlns:a16="http://schemas.microsoft.com/office/drawing/2014/main" id="{1AB38F16-4122-EC46-8EC8-1425F69C75F6}"/>
              </a:ext>
            </a:extLst>
          </p:cNvPr>
          <p:cNvSpPr>
            <a:spLocks noChangeShapeType="1"/>
          </p:cNvSpPr>
          <p:nvPr/>
        </p:nvSpPr>
        <p:spPr bwMode="auto">
          <a:xfrm flipV="1">
            <a:off x="3274219" y="1941910"/>
            <a:ext cx="284560" cy="42029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2828" name="Text Box 12">
            <a:extLst>
              <a:ext uri="{FF2B5EF4-FFF2-40B4-BE49-F238E27FC236}">
                <a16:creationId xmlns:a16="http://schemas.microsoft.com/office/drawing/2014/main" id="{3E7C844D-9CE3-E843-972E-980278407EEF}"/>
              </a:ext>
            </a:extLst>
          </p:cNvPr>
          <p:cNvSpPr txBox="1">
            <a:spLocks noChangeArrowheads="1"/>
          </p:cNvSpPr>
          <p:nvPr/>
        </p:nvSpPr>
        <p:spPr bwMode="auto">
          <a:xfrm>
            <a:off x="1550194" y="2843213"/>
            <a:ext cx="600432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defRPr>
                <a:solidFill>
                  <a:schemeClr val="tx1"/>
                </a:solidFill>
                <a:latin typeface="Arial Unicode MS" panose="020B0604020202020204" pitchFamily="34" charset="-128"/>
                <a:cs typeface="Angsana New" panose="02020603050405020304" pitchFamily="18" charset="-34"/>
              </a:defRPr>
            </a:lvl1pPr>
            <a:lvl2pPr>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50000"/>
              </a:spcBef>
              <a:buClr>
                <a:srgbClr val="333399"/>
              </a:buClr>
              <a:buSzPct val="80000"/>
              <a:buFont typeface="Wingdings" pitchFamily="2" charset="2"/>
              <a:buChar char="q"/>
            </a:pPr>
            <a:r>
              <a:rPr lang="en-US" altLang="en-US">
                <a:solidFill>
                  <a:schemeClr val="tx2"/>
                </a:solidFill>
                <a:latin typeface="Arial" panose="020B0604020202020204" pitchFamily="34" charset="0"/>
                <a:cs typeface="Arial" panose="020B0604020202020204" pitchFamily="34" charset="0"/>
              </a:rPr>
              <a:t>Port</a:t>
            </a:r>
            <a:r>
              <a:rPr lang="en-US" altLang="en-US">
                <a:latin typeface="Arial" panose="020B0604020202020204" pitchFamily="34" charset="0"/>
                <a:cs typeface="Arial" panose="020B0604020202020204" pitchFamily="34" charset="0"/>
              </a:rPr>
              <a:t> is the TCP port number where the database server is listening. </a:t>
            </a:r>
          </a:p>
          <a:p>
            <a:pPr lvl="1">
              <a:spcBef>
                <a:spcPct val="50000"/>
              </a:spcBef>
              <a:buClr>
                <a:srgbClr val="333399"/>
              </a:buClr>
              <a:buSzPct val="80000"/>
              <a:buFont typeface="Wingdings" pitchFamily="2" charset="2"/>
              <a:buChar char="§"/>
            </a:pPr>
            <a:r>
              <a:rPr lang="en-US" altLang="en-US">
                <a:latin typeface="Arial" panose="020B0604020202020204" pitchFamily="34" charset="0"/>
                <a:cs typeface="Arial" panose="020B0604020202020204" pitchFamily="34" charset="0"/>
              </a:rPr>
              <a:t>  </a:t>
            </a:r>
            <a:r>
              <a:rPr lang="en-US" altLang="en-US">
                <a:solidFill>
                  <a:srgbClr val="A50021"/>
                </a:solidFill>
                <a:latin typeface="Arial" panose="020B0604020202020204" pitchFamily="34" charset="0"/>
                <a:cs typeface="Arial" panose="020B0604020202020204" pitchFamily="34" charset="0"/>
              </a:rPr>
              <a:t>3306</a:t>
            </a:r>
            <a:r>
              <a:rPr lang="en-US" altLang="en-US">
                <a:latin typeface="Arial" panose="020B0604020202020204" pitchFamily="34" charset="0"/>
                <a:cs typeface="Arial" panose="020B0604020202020204" pitchFamily="34" charset="0"/>
              </a:rPr>
              <a:t> is the </a:t>
            </a:r>
            <a:r>
              <a:rPr lang="en-US" altLang="en-US" b="1">
                <a:solidFill>
                  <a:schemeClr val="tx2"/>
                </a:solidFill>
                <a:latin typeface="Arial" panose="020B0604020202020204" pitchFamily="34" charset="0"/>
                <a:cs typeface="Arial" panose="020B0604020202020204" pitchFamily="34" charset="0"/>
              </a:rPr>
              <a:t>default port</a:t>
            </a:r>
            <a:r>
              <a:rPr lang="en-US" altLang="en-US">
                <a:latin typeface="Arial" panose="020B0604020202020204" pitchFamily="34" charset="0"/>
                <a:cs typeface="Arial" panose="020B0604020202020204" pitchFamily="34" charset="0"/>
              </a:rPr>
              <a:t> for MySQL</a:t>
            </a:r>
          </a:p>
          <a:p>
            <a:pPr>
              <a:spcBef>
                <a:spcPct val="50000"/>
              </a:spcBef>
              <a:buClr>
                <a:srgbClr val="333399"/>
              </a:buClr>
              <a:buSzPct val="80000"/>
              <a:buFont typeface="Wingdings" pitchFamily="2" charset="2"/>
              <a:buChar char="q"/>
            </a:pPr>
            <a:r>
              <a:rPr lang="en-US" altLang="en-US">
                <a:latin typeface="Arial" panose="020B0604020202020204" pitchFamily="34" charset="0"/>
                <a:cs typeface="Arial" panose="020B0604020202020204" pitchFamily="34" charset="0"/>
              </a:rPr>
              <a:t>Use hostname </a:t>
            </a:r>
            <a:r>
              <a:rPr lang="en-US" altLang="en-US" b="1">
                <a:latin typeface="Courier New" panose="02070309020205020404" pitchFamily="49" charset="0"/>
                <a:cs typeface="Arial" panose="020B0604020202020204" pitchFamily="34" charset="0"/>
              </a:rPr>
              <a:t>"localhost"</a:t>
            </a:r>
            <a:r>
              <a:rPr lang="en-US" altLang="en-US">
                <a:latin typeface="Arial" panose="020B0604020202020204" pitchFamily="34" charset="0"/>
                <a:cs typeface="Arial" panose="020B0604020202020204" pitchFamily="34" charset="0"/>
              </a:rPr>
              <a:t> for the local machine.</a:t>
            </a:r>
            <a:endParaRPr lang="th-TH" altLang="en-US">
              <a:latin typeface="Courier New" panose="02070309020205020404" pitchFamily="49" charset="0"/>
              <a:cs typeface="Arial" panose="020B0604020202020204" pitchFamily="34" charset="0"/>
            </a:endParaRPr>
          </a:p>
        </p:txBody>
      </p:sp>
    </p:spTree>
    <p:extLst>
      <p:ext uri="{BB962C8B-B14F-4D97-AF65-F5344CB8AC3E}">
        <p14:creationId xmlns:p14="http://schemas.microsoft.com/office/powerpoint/2010/main" val="1286776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F2A1F489-7E1B-2C47-A36C-049217E08D89}"/>
              </a:ext>
            </a:extLst>
          </p:cNvPr>
          <p:cNvSpPr>
            <a:spLocks noGrp="1" noChangeArrowheads="1"/>
          </p:cNvSpPr>
          <p:nvPr>
            <p:ph type="title" idx="4294967295"/>
          </p:nvPr>
        </p:nvSpPr>
        <p:spPr>
          <a:xfrm>
            <a:off x="0" y="206375"/>
            <a:ext cx="6629400" cy="384175"/>
          </a:xfrm>
        </p:spPr>
        <p:txBody>
          <a:bodyPr>
            <a:normAutofit fontScale="90000"/>
          </a:bodyPr>
          <a:lstStyle/>
          <a:p>
            <a:pPr algn="l"/>
            <a:r>
              <a:rPr lang="en-US" altLang="en-US" sz="2400" dirty="0">
                <a:solidFill>
                  <a:schemeClr val="bg1"/>
                </a:solidFill>
              </a:rPr>
              <a:t>Database URL</a:t>
            </a:r>
            <a:endParaRPr lang="th-TH" altLang="en-US" sz="2400" dirty="0">
              <a:solidFill>
                <a:schemeClr val="bg1"/>
              </a:solidFill>
            </a:endParaRPr>
          </a:p>
        </p:txBody>
      </p:sp>
      <p:sp>
        <p:nvSpPr>
          <p:cNvPr id="242691" name="Text Box 3">
            <a:extLst>
              <a:ext uri="{FF2B5EF4-FFF2-40B4-BE49-F238E27FC236}">
                <a16:creationId xmlns:a16="http://schemas.microsoft.com/office/drawing/2014/main" id="{AA8CF331-BB52-F948-93EB-21E14ECAC680}"/>
              </a:ext>
            </a:extLst>
          </p:cNvPr>
          <p:cNvSpPr txBox="1">
            <a:spLocks noChangeArrowheads="1"/>
          </p:cNvSpPr>
          <p:nvPr/>
        </p:nvSpPr>
        <p:spPr bwMode="auto">
          <a:xfrm>
            <a:off x="1541860" y="2108598"/>
            <a:ext cx="6073378" cy="203132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pPr>
              <a:spcBef>
                <a:spcPct val="50000"/>
              </a:spcBef>
            </a:pPr>
            <a:r>
              <a:rPr lang="en-US" altLang="en-US" b="1" dirty="0">
                <a:solidFill>
                  <a:schemeClr val="tx2"/>
                </a:solidFill>
                <a:latin typeface="Arial" panose="020B0604020202020204" pitchFamily="34" charset="0"/>
                <a:cs typeface="Arial" panose="020B0604020202020204" pitchFamily="34" charset="0"/>
              </a:rPr>
              <a:t>Example:</a:t>
            </a:r>
            <a:r>
              <a:rPr lang="en-US" altLang="en-US" b="1" dirty="0">
                <a:latin typeface="Courier New" panose="02070309020205020404" pitchFamily="49" charset="0"/>
                <a:cs typeface="Courier New" panose="02070309020205020404" pitchFamily="49" charset="0"/>
              </a:rPr>
              <a:t>  </a:t>
            </a:r>
            <a:r>
              <a:rPr lang="en-US" altLang="en-US" dirty="0">
                <a:latin typeface="Arial" panose="020B0604020202020204" pitchFamily="34" charset="0"/>
                <a:cs typeface="Arial" panose="020B0604020202020204" pitchFamily="34" charset="0"/>
              </a:rPr>
              <a:t>These 4 URL refer to the same database</a:t>
            </a:r>
          </a:p>
          <a:p>
            <a:pPr>
              <a:spcBef>
                <a:spcPct val="50000"/>
              </a:spcBef>
            </a:pPr>
            <a:r>
              <a:rPr lang="en-US" altLang="en-US" b="1" dirty="0">
                <a:latin typeface="Courier New" panose="02070309020205020404" pitchFamily="49" charset="0"/>
                <a:cs typeface="Courier New" panose="02070309020205020404" pitchFamily="49" charset="0"/>
              </a:rPr>
              <a:t>	"</a:t>
            </a:r>
            <a:r>
              <a:rPr lang="en-US" altLang="en-US" b="1" dirty="0" err="1">
                <a:solidFill>
                  <a:srgbClr val="A50021"/>
                </a:solidFill>
                <a:latin typeface="Courier New" panose="02070309020205020404" pitchFamily="49" charset="0"/>
                <a:cs typeface="Courier New" panose="02070309020205020404" pitchFamily="49" charset="0"/>
              </a:rPr>
              <a:t>jdbc:mysql</a:t>
            </a:r>
            <a:r>
              <a:rPr lang="en-US" altLang="en-US" b="1" dirty="0">
                <a:solidFill>
                  <a:srgbClr val="A50021"/>
                </a:solidFill>
                <a:latin typeface="Courier New" panose="02070309020205020404" pitchFamily="49" charset="0"/>
                <a:cs typeface="Courier New" panose="02070309020205020404" pitchFamily="49" charset="0"/>
              </a:rPr>
              <a:t>://localhost:3306/world</a:t>
            </a:r>
            <a:r>
              <a:rPr lang="en-US" altLang="en-US" b="1" dirty="0">
                <a:latin typeface="Courier New" panose="02070309020205020404" pitchFamily="49" charset="0"/>
                <a:cs typeface="Courier New" panose="02070309020205020404" pitchFamily="49" charset="0"/>
              </a:rPr>
              <a:t>"</a:t>
            </a:r>
          </a:p>
          <a:p>
            <a:pPr>
              <a:spcBef>
                <a:spcPct val="50000"/>
              </a:spcBef>
            </a:pPr>
            <a:r>
              <a:rPr lang="en-US" altLang="en-US" b="1" dirty="0">
                <a:latin typeface="Courier New" panose="02070309020205020404" pitchFamily="49" charset="0"/>
                <a:cs typeface="Courier New" panose="02070309020205020404" pitchFamily="49" charset="0"/>
              </a:rPr>
              <a:t>	"</a:t>
            </a:r>
            <a:r>
              <a:rPr lang="en-US" altLang="en-US" b="1" dirty="0" err="1">
                <a:solidFill>
                  <a:srgbClr val="A50021"/>
                </a:solidFill>
                <a:latin typeface="Courier New" panose="02070309020205020404" pitchFamily="49" charset="0"/>
                <a:cs typeface="Courier New" panose="02070309020205020404" pitchFamily="49" charset="0"/>
              </a:rPr>
              <a:t>jdbc:mysql</a:t>
            </a:r>
            <a:r>
              <a:rPr lang="en-US" altLang="en-US" b="1" dirty="0">
                <a:solidFill>
                  <a:srgbClr val="A50021"/>
                </a:solidFill>
                <a:latin typeface="Courier New" panose="02070309020205020404" pitchFamily="49" charset="0"/>
                <a:cs typeface="Courier New" panose="02070309020205020404" pitchFamily="49" charset="0"/>
              </a:rPr>
              <a:t>://localhost/world"</a:t>
            </a:r>
            <a:endParaRPr lang="en-US" altLang="en-US" b="1" dirty="0">
              <a:latin typeface="Courier New" panose="02070309020205020404" pitchFamily="49" charset="0"/>
              <a:cs typeface="Courier New" panose="02070309020205020404" pitchFamily="49" charset="0"/>
            </a:endParaRPr>
          </a:p>
          <a:p>
            <a:pPr>
              <a:spcBef>
                <a:spcPct val="50000"/>
              </a:spcBef>
            </a:pPr>
            <a:r>
              <a:rPr lang="en-US" altLang="en-US" b="1" dirty="0">
                <a:latin typeface="Courier New" panose="02070309020205020404" pitchFamily="49" charset="0"/>
                <a:cs typeface="Courier New" panose="02070309020205020404" pitchFamily="49" charset="0"/>
              </a:rPr>
              <a:t>	"</a:t>
            </a:r>
            <a:r>
              <a:rPr lang="en-US" altLang="en-US" b="1" dirty="0" err="1">
                <a:solidFill>
                  <a:srgbClr val="A50021"/>
                </a:solidFill>
                <a:latin typeface="Courier New" panose="02070309020205020404" pitchFamily="49" charset="0"/>
                <a:cs typeface="Courier New" panose="02070309020205020404" pitchFamily="49" charset="0"/>
              </a:rPr>
              <a:t>jdbc:mysql</a:t>
            </a:r>
            <a:r>
              <a:rPr lang="en-US" altLang="en-US" b="1" dirty="0">
                <a:solidFill>
                  <a:srgbClr val="A50021"/>
                </a:solidFill>
                <a:latin typeface="Courier New" panose="02070309020205020404" pitchFamily="49" charset="0"/>
                <a:cs typeface="Courier New" panose="02070309020205020404" pitchFamily="49" charset="0"/>
              </a:rPr>
              <a:t>:///world"</a:t>
            </a:r>
            <a:endParaRPr lang="en-US" altLang="en-US" b="1" dirty="0">
              <a:latin typeface="Courier New" panose="02070309020205020404" pitchFamily="49" charset="0"/>
              <a:cs typeface="Courier New" panose="02070309020205020404" pitchFamily="49" charset="0"/>
            </a:endParaRPr>
          </a:p>
          <a:p>
            <a:pPr>
              <a:spcBef>
                <a:spcPct val="50000"/>
              </a:spcBef>
            </a:pPr>
            <a:r>
              <a:rPr lang="en-US" altLang="en-US" b="1" dirty="0">
                <a:latin typeface="Courier New" panose="02070309020205020404" pitchFamily="49" charset="0"/>
                <a:cs typeface="Courier New" panose="02070309020205020404" pitchFamily="49" charset="0"/>
              </a:rPr>
              <a:t>	"</a:t>
            </a:r>
            <a:r>
              <a:rPr lang="en-US" altLang="en-US" b="1" dirty="0" err="1">
                <a:solidFill>
                  <a:srgbClr val="A50021"/>
                </a:solidFill>
                <a:latin typeface="Courier New" panose="02070309020205020404" pitchFamily="49" charset="0"/>
                <a:cs typeface="Courier New" panose="02070309020205020404" pitchFamily="49" charset="0"/>
              </a:rPr>
              <a:t>jdbc:mysql</a:t>
            </a:r>
            <a:r>
              <a:rPr lang="en-US" altLang="en-US" b="1" dirty="0">
                <a:solidFill>
                  <a:srgbClr val="A50021"/>
                </a:solidFill>
                <a:latin typeface="Courier New" panose="02070309020205020404" pitchFamily="49" charset="0"/>
                <a:cs typeface="Courier New" panose="02070309020205020404" pitchFamily="49" charset="0"/>
              </a:rPr>
              <a:t>:/world"</a:t>
            </a:r>
          </a:p>
        </p:txBody>
      </p:sp>
      <p:sp>
        <p:nvSpPr>
          <p:cNvPr id="242692" name="Text Box 4">
            <a:extLst>
              <a:ext uri="{FF2B5EF4-FFF2-40B4-BE49-F238E27FC236}">
                <a16:creationId xmlns:a16="http://schemas.microsoft.com/office/drawing/2014/main" id="{A8BCDFE6-FE93-8648-B620-6AF3F4F13577}"/>
              </a:ext>
            </a:extLst>
          </p:cNvPr>
          <p:cNvSpPr txBox="1">
            <a:spLocks noChangeArrowheads="1"/>
          </p:cNvSpPr>
          <p:nvPr/>
        </p:nvSpPr>
        <p:spPr bwMode="auto">
          <a:xfrm>
            <a:off x="1557338" y="1101328"/>
            <a:ext cx="600432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panose="020B0604020202020204" pitchFamily="34" charset="0"/>
              </a:rPr>
              <a:t>The hostname and port are </a:t>
            </a:r>
            <a:r>
              <a:rPr lang="en-US" altLang="en-US">
                <a:solidFill>
                  <a:schemeClr val="hlink"/>
                </a:solidFill>
                <a:latin typeface="Arial" panose="020B0604020202020204" pitchFamily="34" charset="0"/>
              </a:rPr>
              <a:t>optional</a:t>
            </a:r>
            <a:r>
              <a:rPr lang="en-US" altLang="en-US">
                <a:latin typeface="Arial" panose="020B0604020202020204" pitchFamily="34" charset="0"/>
              </a:rPr>
              <a:t>.</a:t>
            </a:r>
          </a:p>
          <a:p>
            <a:pPr>
              <a:spcBef>
                <a:spcPct val="50000"/>
              </a:spcBef>
            </a:pPr>
            <a:r>
              <a:rPr lang="en-US" altLang="en-US">
                <a:latin typeface="Arial" panose="020B0604020202020204" pitchFamily="34" charset="0"/>
              </a:rPr>
              <a:t>For MySQL driver: </a:t>
            </a:r>
            <a:r>
              <a:rPr lang="en-US" altLang="en-US">
                <a:solidFill>
                  <a:srgbClr val="A50021"/>
                </a:solidFill>
                <a:latin typeface="Arial" panose="020B0604020202020204" pitchFamily="34" charset="0"/>
              </a:rPr>
              <a:t>defaults</a:t>
            </a:r>
            <a:r>
              <a:rPr lang="en-US" altLang="en-US">
                <a:latin typeface="Arial" panose="020B0604020202020204" pitchFamily="34" charset="0"/>
              </a:rPr>
              <a:t> are </a:t>
            </a:r>
            <a:r>
              <a:rPr lang="en-US" altLang="en-US">
                <a:solidFill>
                  <a:schemeClr val="tx2"/>
                </a:solidFill>
                <a:latin typeface="Arial" panose="020B0604020202020204" pitchFamily="34" charset="0"/>
              </a:rPr>
              <a:t>localhost</a:t>
            </a:r>
            <a:r>
              <a:rPr lang="en-US" altLang="en-US">
                <a:latin typeface="Arial" panose="020B0604020202020204" pitchFamily="34" charset="0"/>
              </a:rPr>
              <a:t> and port </a:t>
            </a:r>
            <a:r>
              <a:rPr lang="en-US" altLang="en-US">
                <a:solidFill>
                  <a:schemeClr val="tx2"/>
                </a:solidFill>
                <a:latin typeface="Arial" panose="020B0604020202020204" pitchFamily="34" charset="0"/>
              </a:rPr>
              <a:t>3306</a:t>
            </a:r>
            <a:endParaRPr lang="th-TH" altLang="en-US">
              <a:solidFill>
                <a:schemeClr val="tx2"/>
              </a:solidFill>
              <a:latin typeface="Arial" panose="020B0604020202020204" pitchFamily="34" charset="0"/>
            </a:endParaRPr>
          </a:p>
        </p:txBody>
      </p:sp>
    </p:spTree>
    <p:extLst>
      <p:ext uri="{BB962C8B-B14F-4D97-AF65-F5344CB8AC3E}">
        <p14:creationId xmlns:p14="http://schemas.microsoft.com/office/powerpoint/2010/main" val="1473655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42044BBC-B474-4048-8A80-3C34131EF411}"/>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JDBC Driver</a:t>
            </a:r>
            <a:endParaRPr lang="th-TH" altLang="en-US" sz="2400" dirty="0">
              <a:solidFill>
                <a:schemeClr val="bg1"/>
              </a:solidFill>
            </a:endParaRPr>
          </a:p>
        </p:txBody>
      </p:sp>
      <p:sp>
        <p:nvSpPr>
          <p:cNvPr id="191492" name="Text Box 4">
            <a:extLst>
              <a:ext uri="{FF2B5EF4-FFF2-40B4-BE49-F238E27FC236}">
                <a16:creationId xmlns:a16="http://schemas.microsoft.com/office/drawing/2014/main" id="{5A7D889B-8DB5-A941-85C1-F7DCDB772C15}"/>
              </a:ext>
            </a:extLst>
          </p:cNvPr>
          <p:cNvSpPr txBox="1">
            <a:spLocks noChangeArrowheads="1"/>
          </p:cNvSpPr>
          <p:nvPr/>
        </p:nvSpPr>
        <p:spPr bwMode="auto">
          <a:xfrm>
            <a:off x="1550194" y="1040607"/>
            <a:ext cx="6004322" cy="888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spcAft>
                <a:spcPct val="20000"/>
              </a:spcAft>
            </a:pPr>
            <a:r>
              <a:rPr lang="en-US" altLang="en-US">
                <a:latin typeface="Arial" panose="020B0604020202020204" pitchFamily="34" charset="0"/>
              </a:rPr>
              <a:t>You can get a JDBC driver (network connector) for most databases: MySQL, PostgreSQL, Oracle, SQLite ... </a:t>
            </a:r>
            <a:endParaRPr lang="th-TH" altLang="en-US">
              <a:latin typeface="Arial" panose="020B0604020202020204" pitchFamily="34" charset="0"/>
            </a:endParaRPr>
          </a:p>
        </p:txBody>
      </p:sp>
      <p:sp>
        <p:nvSpPr>
          <p:cNvPr id="191499" name="Text Box 11">
            <a:extLst>
              <a:ext uri="{FF2B5EF4-FFF2-40B4-BE49-F238E27FC236}">
                <a16:creationId xmlns:a16="http://schemas.microsoft.com/office/drawing/2014/main" id="{2AE7077F-0F37-E74B-AA17-0EC997184453}"/>
              </a:ext>
            </a:extLst>
          </p:cNvPr>
          <p:cNvSpPr txBox="1">
            <a:spLocks noChangeArrowheads="1"/>
          </p:cNvSpPr>
          <p:nvPr/>
        </p:nvSpPr>
        <p:spPr bwMode="auto">
          <a:xfrm>
            <a:off x="1550194" y="1933979"/>
            <a:ext cx="6004322" cy="2839239"/>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b="1">
                <a:solidFill>
                  <a:schemeClr val="tx2"/>
                </a:solidFill>
                <a:latin typeface="Arial" panose="020B0604020202020204" pitchFamily="34" charset="0"/>
              </a:rPr>
              <a:t>5 Types of JDBC drivers</a:t>
            </a:r>
          </a:p>
          <a:p>
            <a:pPr>
              <a:spcBef>
                <a:spcPct val="70000"/>
              </a:spcBef>
            </a:pPr>
            <a:r>
              <a:rPr lang="en-US" altLang="en-US" sz="1500">
                <a:solidFill>
                  <a:schemeClr val="tx2"/>
                </a:solidFill>
                <a:latin typeface="Arial" panose="020B0604020202020204" pitchFamily="34" charset="0"/>
              </a:rPr>
              <a:t>Type 1</a:t>
            </a:r>
            <a:r>
              <a:rPr lang="en-US" altLang="en-US" sz="1500">
                <a:latin typeface="Arial" panose="020B0604020202020204" pitchFamily="34" charset="0"/>
              </a:rPr>
              <a:t>: JDBC-to-ODBC bridge driver for Microsoft ODBC.  Java JDBC includes the bridge driver: sun.jdbc.odbc.JdbcOdbcDriver.</a:t>
            </a:r>
          </a:p>
          <a:p>
            <a:pPr>
              <a:spcBef>
                <a:spcPct val="50000"/>
              </a:spcBef>
            </a:pPr>
            <a:r>
              <a:rPr lang="en-US" altLang="en-US" sz="1500">
                <a:solidFill>
                  <a:schemeClr val="tx2"/>
                </a:solidFill>
                <a:latin typeface="Arial" panose="020B0604020202020204" pitchFamily="34" charset="0"/>
              </a:rPr>
              <a:t>Type 2</a:t>
            </a:r>
            <a:r>
              <a:rPr lang="en-US" altLang="en-US" sz="1500">
                <a:latin typeface="Arial" panose="020B0604020202020204" pitchFamily="34" charset="0"/>
              </a:rPr>
              <a:t>:  Native-API driver (written in C or C++ using JNI)</a:t>
            </a:r>
            <a:endParaRPr lang="th-TH" altLang="en-US" sz="1500">
              <a:latin typeface="Arial" panose="020B0604020202020204" pitchFamily="34" charset="0"/>
            </a:endParaRPr>
          </a:p>
          <a:p>
            <a:pPr>
              <a:spcBef>
                <a:spcPct val="50000"/>
              </a:spcBef>
            </a:pPr>
            <a:r>
              <a:rPr lang="en-US" altLang="en-US" sz="1500">
                <a:solidFill>
                  <a:schemeClr val="tx2"/>
                </a:solidFill>
                <a:latin typeface="Arial" panose="020B0604020202020204" pitchFamily="34" charset="0"/>
              </a:rPr>
              <a:t>Type 3</a:t>
            </a:r>
            <a:r>
              <a:rPr lang="en-US" altLang="en-US" sz="1500">
                <a:latin typeface="Arial" panose="020B0604020202020204" pitchFamily="34" charset="0"/>
              </a:rPr>
              <a:t>:  Pure Java client-to-server driver, use a standard network protocol.  The server translates requests to server-specific protocol.</a:t>
            </a:r>
          </a:p>
          <a:p>
            <a:pPr>
              <a:spcBef>
                <a:spcPct val="50000"/>
              </a:spcBef>
            </a:pPr>
            <a:r>
              <a:rPr lang="en-US" altLang="en-US" sz="1500" u="sng">
                <a:solidFill>
                  <a:schemeClr val="tx2"/>
                </a:solidFill>
                <a:latin typeface="Arial" panose="020B0604020202020204" pitchFamily="34" charset="0"/>
              </a:rPr>
              <a:t>Type 4</a:t>
            </a:r>
            <a:r>
              <a:rPr lang="en-US" altLang="en-US" sz="1500">
                <a:latin typeface="Arial" panose="020B0604020202020204" pitchFamily="34" charset="0"/>
              </a:rPr>
              <a:t>:  Pure Java drivers implementing a database-specific network protocol.  Java programs can connect directly to the database.</a:t>
            </a:r>
          </a:p>
          <a:p>
            <a:pPr>
              <a:spcBef>
                <a:spcPct val="50000"/>
              </a:spcBef>
            </a:pPr>
            <a:r>
              <a:rPr lang="en-US" altLang="en-US" sz="1500">
                <a:solidFill>
                  <a:schemeClr val="tx2"/>
                </a:solidFill>
                <a:latin typeface="Arial" panose="020B0604020202020204" pitchFamily="34" charset="0"/>
              </a:rPr>
              <a:t>Type 5:</a:t>
            </a:r>
            <a:r>
              <a:rPr lang="en-US" altLang="en-US" sz="1500">
                <a:latin typeface="Arial" panose="020B0604020202020204" pitchFamily="34" charset="0"/>
              </a:rPr>
              <a:t>  The latest.</a:t>
            </a:r>
          </a:p>
        </p:txBody>
      </p:sp>
    </p:spTree>
    <p:extLst>
      <p:ext uri="{BB962C8B-B14F-4D97-AF65-F5344CB8AC3E}">
        <p14:creationId xmlns:p14="http://schemas.microsoft.com/office/powerpoint/2010/main" val="1659297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33B3FF1A-069B-C246-884E-5A5293813B2D}"/>
              </a:ext>
            </a:extLst>
          </p:cNvPr>
          <p:cNvSpPr>
            <a:spLocks noGrp="1" noChangeArrowheads="1"/>
          </p:cNvSpPr>
          <p:nvPr>
            <p:ph type="title" idx="4294967295"/>
          </p:nvPr>
        </p:nvSpPr>
        <p:spPr>
          <a:xfrm>
            <a:off x="0" y="206375"/>
            <a:ext cx="5334000" cy="384175"/>
          </a:xfrm>
        </p:spPr>
        <p:txBody>
          <a:bodyPr>
            <a:normAutofit fontScale="90000"/>
          </a:bodyPr>
          <a:lstStyle/>
          <a:p>
            <a:pPr algn="l"/>
            <a:r>
              <a:rPr lang="en-US" altLang="en-US" sz="2400" dirty="0">
                <a:solidFill>
                  <a:schemeClr val="bg1"/>
                </a:solidFill>
              </a:rPr>
              <a:t>Exercise: Install JDBC Driver</a:t>
            </a:r>
          </a:p>
        </p:txBody>
      </p:sp>
      <p:sp>
        <p:nvSpPr>
          <p:cNvPr id="243715" name="Rectangle 3">
            <a:extLst>
              <a:ext uri="{FF2B5EF4-FFF2-40B4-BE49-F238E27FC236}">
                <a16:creationId xmlns:a16="http://schemas.microsoft.com/office/drawing/2014/main" id="{E89D20B0-70BC-C14F-B889-1C2349DB4AAE}"/>
              </a:ext>
            </a:extLst>
          </p:cNvPr>
          <p:cNvSpPr>
            <a:spLocks noGrp="1" noChangeArrowheads="1"/>
          </p:cNvSpPr>
          <p:nvPr>
            <p:ph type="body" idx="4294967295"/>
          </p:nvPr>
        </p:nvSpPr>
        <p:spPr>
          <a:xfrm>
            <a:off x="1676400" y="1200150"/>
            <a:ext cx="6553200" cy="3394075"/>
          </a:xfrm>
        </p:spPr>
        <p:txBody>
          <a:bodyPr>
            <a:normAutofit fontScale="77500" lnSpcReduction="20000"/>
          </a:bodyPr>
          <a:lstStyle/>
          <a:p>
            <a:pPr>
              <a:spcBef>
                <a:spcPct val="50000"/>
              </a:spcBef>
            </a:pPr>
            <a:r>
              <a:rPr lang="en-US" altLang="en-US" dirty="0"/>
              <a:t>Download the </a:t>
            </a:r>
            <a:r>
              <a:rPr lang="en-US" altLang="en-US" b="1" dirty="0" err="1">
                <a:latin typeface="Courier New" panose="02070309020205020404" pitchFamily="49" charset="0"/>
                <a:cs typeface="Courier New" panose="02070309020205020404" pitchFamily="49" charset="0"/>
              </a:rPr>
              <a:t>mysql</a:t>
            </a:r>
            <a:r>
              <a:rPr lang="en-US" altLang="en-US" b="1" dirty="0">
                <a:latin typeface="Courier New" panose="02070309020205020404" pitchFamily="49" charset="0"/>
                <a:cs typeface="Courier New" panose="02070309020205020404" pitchFamily="49" charset="0"/>
              </a:rPr>
              <a:t>-connector-*.jar</a:t>
            </a:r>
            <a:r>
              <a:rPr lang="en-US" altLang="en-US" dirty="0"/>
              <a:t> file </a:t>
            </a:r>
          </a:p>
          <a:p>
            <a:pPr lvl="1">
              <a:spcBef>
                <a:spcPct val="50000"/>
              </a:spcBef>
            </a:pPr>
            <a:r>
              <a:rPr lang="en-US" altLang="en-US" dirty="0"/>
              <a:t>http://</a:t>
            </a:r>
            <a:r>
              <a:rPr lang="en-US" altLang="en-US" dirty="0" err="1"/>
              <a:t>www.mysql.com</a:t>
            </a:r>
            <a:endParaRPr lang="en-US" altLang="en-US" dirty="0"/>
          </a:p>
          <a:p>
            <a:pPr>
              <a:spcBef>
                <a:spcPct val="50000"/>
              </a:spcBef>
            </a:pPr>
            <a:r>
              <a:rPr lang="en-US" altLang="en-US" dirty="0"/>
              <a:t>Install it in your software "library" directory,</a:t>
            </a:r>
            <a:br>
              <a:rPr lang="en-US" altLang="en-US" dirty="0"/>
            </a:br>
            <a:r>
              <a:rPr lang="en-US" altLang="en-US" dirty="0"/>
              <a:t>e.g. </a:t>
            </a:r>
            <a:r>
              <a:rPr lang="en-US" altLang="en-US" b="1" dirty="0">
                <a:latin typeface="Courier New" panose="02070309020205020404" pitchFamily="49" charset="0"/>
                <a:cs typeface="Courier New" panose="02070309020205020404" pitchFamily="49" charset="0"/>
              </a:rPr>
              <a:t>C:/lib/</a:t>
            </a:r>
            <a:r>
              <a:rPr lang="en-US" altLang="en-US" b="1" dirty="0" err="1">
                <a:latin typeface="Courier New" panose="02070309020205020404" pitchFamily="49" charset="0"/>
                <a:cs typeface="Courier New" panose="02070309020205020404" pitchFamily="49" charset="0"/>
              </a:rPr>
              <a:t>mysql</a:t>
            </a:r>
            <a:endParaRPr lang="en-US" altLang="en-US" b="1" dirty="0">
              <a:latin typeface="Courier New" panose="02070309020205020404" pitchFamily="49" charset="0"/>
              <a:cs typeface="Courier New" panose="02070309020205020404" pitchFamily="49" charset="0"/>
            </a:endParaRPr>
          </a:p>
          <a:p>
            <a:pPr>
              <a:spcBef>
                <a:spcPct val="50000"/>
              </a:spcBef>
            </a:pPr>
            <a:endParaRPr lang="en-US" altLang="en-US" dirty="0"/>
          </a:p>
          <a:p>
            <a:pPr>
              <a:buFont typeface="Wingdings" pitchFamily="2" charset="2"/>
              <a:buNone/>
            </a:pPr>
            <a:r>
              <a:rPr lang="en-US" altLang="en-US" b="1" dirty="0">
                <a:solidFill>
                  <a:schemeClr val="tx2"/>
                </a:solidFill>
                <a:latin typeface="Courier New" panose="02070309020205020404" pitchFamily="49" charset="0"/>
                <a:cs typeface="Courier New" panose="02070309020205020404" pitchFamily="49" charset="0"/>
              </a:rPr>
              <a:t>JDBC Connector for MySQL: </a:t>
            </a:r>
          </a:p>
          <a:p>
            <a:pPr>
              <a:buFont typeface="Wingdings" pitchFamily="2" charset="2"/>
              <a:buNone/>
            </a:pPr>
            <a:r>
              <a:rPr lang="en-US" altLang="en-US" b="1" dirty="0">
                <a:solidFill>
                  <a:schemeClr val="tx2"/>
                </a:solidFill>
                <a:latin typeface="Courier New" panose="02070309020205020404" pitchFamily="49" charset="0"/>
                <a:cs typeface="Courier New" panose="02070309020205020404" pitchFamily="49" charset="0"/>
              </a:rPr>
              <a:t>	mysql-connector-java-5.x.y.zip</a:t>
            </a:r>
            <a:endParaRPr lang="en-US" altLang="en-US" dirty="0"/>
          </a:p>
          <a:p>
            <a:pPr>
              <a:buFont typeface="Wingdings" pitchFamily="2" charset="2"/>
              <a:buNone/>
            </a:pPr>
            <a:endParaRPr lang="en-US" altLang="en-US" dirty="0"/>
          </a:p>
        </p:txBody>
      </p:sp>
    </p:spTree>
    <p:extLst>
      <p:ext uri="{BB962C8B-B14F-4D97-AF65-F5344CB8AC3E}">
        <p14:creationId xmlns:p14="http://schemas.microsoft.com/office/powerpoint/2010/main" val="18336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Classes</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543800" cy="3691731"/>
          </a:xfrm>
        </p:spPr>
        <p:txBody>
          <a:bodyPr>
            <a:normAutofit/>
          </a:bodyPr>
          <a:lstStyle/>
          <a:p>
            <a:r>
              <a:rPr lang="en-US" altLang="en-US" sz="1800" dirty="0"/>
              <a:t>A Servlet, in its most general form, is an instance of a class, which implements the </a:t>
            </a:r>
            <a:r>
              <a:rPr lang="en-US" altLang="en-US" sz="1800" dirty="0" err="1"/>
              <a:t>javax.servlet.Servlet</a:t>
            </a:r>
            <a:r>
              <a:rPr lang="en-US" altLang="en-US" sz="1800" dirty="0"/>
              <a:t> interface. </a:t>
            </a:r>
          </a:p>
          <a:p>
            <a:r>
              <a:rPr lang="en-US" altLang="en-US" sz="1800" dirty="0"/>
              <a:t>Most Servlets, extend one of the standard implementations of that interface, usually </a:t>
            </a:r>
            <a:r>
              <a:rPr lang="en-US" altLang="en-US" sz="1800" dirty="0" err="1"/>
              <a:t>javax.servlet.http.HttpServlet</a:t>
            </a:r>
            <a:r>
              <a:rPr lang="en-US" altLang="en-US" sz="1800" dirty="0"/>
              <a:t>. </a:t>
            </a:r>
          </a:p>
          <a:p>
            <a:r>
              <a:rPr lang="en-US" altLang="en-US" sz="1800" dirty="0"/>
              <a:t>HTTP Servlets extend the </a:t>
            </a:r>
            <a:r>
              <a:rPr lang="en-US" altLang="en-US" sz="1800" dirty="0" err="1"/>
              <a:t>javax.servlet.http.HttpServlet</a:t>
            </a:r>
            <a:r>
              <a:rPr lang="en-US" altLang="en-US" sz="1800" dirty="0"/>
              <a:t> class</a:t>
            </a:r>
          </a:p>
        </p:txBody>
      </p:sp>
    </p:spTree>
    <p:extLst>
      <p:ext uri="{BB962C8B-B14F-4D97-AF65-F5344CB8AC3E}">
        <p14:creationId xmlns:p14="http://schemas.microsoft.com/office/powerpoint/2010/main" val="2059087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C249BF42-7435-C34D-9269-E59C88556D67}"/>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Executing SQL Commands</a:t>
            </a:r>
            <a:endParaRPr lang="th-TH" altLang="en-US" sz="2400" dirty="0">
              <a:solidFill>
                <a:schemeClr val="bg1"/>
              </a:solidFill>
            </a:endParaRPr>
          </a:p>
        </p:txBody>
      </p:sp>
      <p:sp>
        <p:nvSpPr>
          <p:cNvPr id="163843" name="Rectangle 3">
            <a:extLst>
              <a:ext uri="{FF2B5EF4-FFF2-40B4-BE49-F238E27FC236}">
                <a16:creationId xmlns:a16="http://schemas.microsoft.com/office/drawing/2014/main" id="{281D2C53-012F-8241-AB14-4A795C9F9762}"/>
              </a:ext>
            </a:extLst>
          </p:cNvPr>
          <p:cNvSpPr>
            <a:spLocks noGrp="1" noChangeArrowheads="1"/>
          </p:cNvSpPr>
          <p:nvPr>
            <p:ph type="body" idx="4294967295"/>
          </p:nvPr>
        </p:nvSpPr>
        <p:spPr>
          <a:xfrm>
            <a:off x="1981200" y="838619"/>
            <a:ext cx="5940425" cy="1290637"/>
          </a:xfrm>
        </p:spPr>
        <p:txBody>
          <a:bodyPr>
            <a:normAutofit fontScale="55000" lnSpcReduction="20000"/>
          </a:bodyPr>
          <a:lstStyle/>
          <a:p>
            <a:r>
              <a:rPr lang="en-US" altLang="en-US" dirty="0"/>
              <a:t>To execute an SQL command, use the </a:t>
            </a:r>
            <a:r>
              <a:rPr lang="en-US" altLang="en-US" b="1" dirty="0">
                <a:solidFill>
                  <a:schemeClr val="tx2"/>
                </a:solidFill>
                <a:latin typeface="Courier New" panose="02070309020205020404" pitchFamily="49" charset="0"/>
                <a:cs typeface="Courier New" panose="02070309020205020404" pitchFamily="49" charset="0"/>
              </a:rPr>
              <a:t>Connection</a:t>
            </a:r>
            <a:r>
              <a:rPr lang="en-US" altLang="en-US" dirty="0"/>
              <a:t> object to create an SQL </a:t>
            </a:r>
            <a:r>
              <a:rPr lang="en-US" altLang="en-US" b="1" dirty="0">
                <a:solidFill>
                  <a:schemeClr val="tx2"/>
                </a:solidFill>
                <a:latin typeface="Courier New" panose="02070309020205020404" pitchFamily="49" charset="0"/>
                <a:cs typeface="Courier New" panose="02070309020205020404" pitchFamily="49" charset="0"/>
              </a:rPr>
              <a:t>Statement</a:t>
            </a:r>
            <a:r>
              <a:rPr lang="en-US" altLang="en-US" dirty="0"/>
              <a:t> object.</a:t>
            </a:r>
          </a:p>
          <a:p>
            <a:r>
              <a:rPr lang="en-US" altLang="en-US" b="1" dirty="0">
                <a:solidFill>
                  <a:schemeClr val="tx2"/>
                </a:solidFill>
                <a:latin typeface="Courier New" panose="02070309020205020404" pitchFamily="49" charset="0"/>
                <a:cs typeface="Courier New" panose="02070309020205020404" pitchFamily="49" charset="0"/>
              </a:rPr>
              <a:t>Statement</a:t>
            </a:r>
            <a:r>
              <a:rPr lang="en-US" altLang="en-US" dirty="0"/>
              <a:t> interface defines methods for executing commands.</a:t>
            </a:r>
            <a:endParaRPr lang="th-TH" altLang="en-US" dirty="0"/>
          </a:p>
        </p:txBody>
      </p:sp>
      <p:sp>
        <p:nvSpPr>
          <p:cNvPr id="163844" name="Text Box 4">
            <a:extLst>
              <a:ext uri="{FF2B5EF4-FFF2-40B4-BE49-F238E27FC236}">
                <a16:creationId xmlns:a16="http://schemas.microsoft.com/office/drawing/2014/main" id="{375F2D5A-5115-DF4A-B244-4E006CAD84E2}"/>
              </a:ext>
            </a:extLst>
          </p:cNvPr>
          <p:cNvSpPr txBox="1">
            <a:spLocks noChangeArrowheads="1"/>
          </p:cNvSpPr>
          <p:nvPr/>
        </p:nvSpPr>
        <p:spPr bwMode="auto">
          <a:xfrm>
            <a:off x="1944488" y="1885950"/>
            <a:ext cx="6437512" cy="2608406"/>
          </a:xfrm>
          <a:prstGeom prst="rect">
            <a:avLst/>
          </a:prstGeom>
          <a:solidFill>
            <a:schemeClr val="bg1"/>
          </a:solidFill>
          <a:ln w="12700">
            <a:solidFill>
              <a:schemeClr val="tx2"/>
            </a:solidFill>
            <a:miter lim="800000"/>
            <a:headEnd/>
            <a:tailEnd/>
          </a:ln>
          <a:effectLst/>
        </p:spPr>
        <p:txBody>
          <a:bodyPr wrap="square">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pPr>
              <a:spcBef>
                <a:spcPct val="10000"/>
              </a:spcBef>
            </a:pPr>
            <a:r>
              <a:rPr lang="en-US" altLang="en-US" sz="1500" b="1" dirty="0">
                <a:latin typeface="Courier New" panose="02070309020205020404" pitchFamily="49" charset="0"/>
                <a:cs typeface="Courier New" panose="02070309020205020404" pitchFamily="49" charset="0"/>
              </a:rPr>
              <a:t>Statement </a:t>
            </a:r>
            <a:r>
              <a:rPr lang="en-US" altLang="en-US" sz="1500" b="1" dirty="0">
                <a:solidFill>
                  <a:schemeClr val="tx2"/>
                </a:solidFill>
                <a:latin typeface="Courier New" panose="02070309020205020404" pitchFamily="49" charset="0"/>
                <a:cs typeface="Courier New" panose="02070309020205020404" pitchFamily="49" charset="0"/>
              </a:rPr>
              <a:t>statement</a:t>
            </a:r>
            <a:r>
              <a:rPr lang="en-US" altLang="en-US" sz="1500" b="1" dirty="0">
                <a:latin typeface="Courier New" panose="02070309020205020404" pitchFamily="49" charset="0"/>
                <a:cs typeface="Courier New" panose="02070309020205020404" pitchFamily="49" charset="0"/>
              </a:rPr>
              <a:t> = </a:t>
            </a:r>
          </a:p>
          <a:p>
            <a:pPr>
              <a:spcBef>
                <a:spcPct val="10000"/>
              </a:spcBef>
            </a:pPr>
            <a:r>
              <a:rPr lang="en-US" altLang="en-US" sz="1500" b="1" dirty="0">
                <a:latin typeface="Courier New" panose="02070309020205020404" pitchFamily="49" charset="0"/>
                <a:cs typeface="Courier New" panose="02070309020205020404" pitchFamily="49" charset="0"/>
              </a:rPr>
              <a:t>				</a:t>
            </a:r>
            <a:r>
              <a:rPr lang="en-US" altLang="en-US" sz="1500" b="1" dirty="0" err="1">
                <a:solidFill>
                  <a:schemeClr val="tx2"/>
                </a:solidFill>
                <a:latin typeface="Courier New" panose="02070309020205020404" pitchFamily="49" charset="0"/>
                <a:cs typeface="Courier New" panose="02070309020205020404" pitchFamily="49" charset="0"/>
              </a:rPr>
              <a:t>connection.</a:t>
            </a:r>
            <a:r>
              <a:rPr lang="en-US" altLang="en-US" sz="1500" b="1" dirty="0" err="1">
                <a:solidFill>
                  <a:srgbClr val="A50021"/>
                </a:solidFill>
                <a:latin typeface="Courier New" panose="02070309020205020404" pitchFamily="49" charset="0"/>
                <a:cs typeface="Courier New" panose="02070309020205020404" pitchFamily="49" charset="0"/>
              </a:rPr>
              <a:t>createStatement</a:t>
            </a:r>
            <a:r>
              <a:rPr lang="en-US" altLang="en-US" sz="1500" b="1" dirty="0">
                <a:solidFill>
                  <a:schemeClr val="tx2"/>
                </a:solidFill>
                <a:latin typeface="Courier New" panose="02070309020205020404" pitchFamily="49" charset="0"/>
                <a:cs typeface="Courier New" panose="02070309020205020404" pitchFamily="49" charset="0"/>
              </a:rPr>
              <a:t>( )</a:t>
            </a:r>
            <a:r>
              <a:rPr lang="en-US" altLang="en-US" sz="1500" b="1" dirty="0">
                <a:latin typeface="Courier New" panose="02070309020205020404" pitchFamily="49" charset="0"/>
                <a:cs typeface="Courier New" panose="02070309020205020404" pitchFamily="49" charset="0"/>
              </a:rPr>
              <a:t>;</a:t>
            </a:r>
          </a:p>
          <a:p>
            <a:pPr>
              <a:spcBef>
                <a:spcPct val="10000"/>
              </a:spcBef>
            </a:pPr>
            <a:endParaRPr lang="en-US" altLang="en-US" sz="1500" b="1" dirty="0">
              <a:latin typeface="Courier New" panose="02070309020205020404" pitchFamily="49" charset="0"/>
              <a:cs typeface="Courier New" panose="02070309020205020404" pitchFamily="49" charset="0"/>
            </a:endParaRPr>
          </a:p>
          <a:p>
            <a:pPr>
              <a:spcBef>
                <a:spcPct val="10000"/>
              </a:spcBef>
            </a:pPr>
            <a:r>
              <a:rPr lang="en-US" altLang="en-US" sz="1500" b="1" dirty="0">
                <a:solidFill>
                  <a:srgbClr val="006600"/>
                </a:solidFill>
                <a:latin typeface="Courier New" panose="02070309020205020404" pitchFamily="49" charset="0"/>
                <a:cs typeface="Courier New" panose="02070309020205020404" pitchFamily="49" charset="0"/>
              </a:rPr>
              <a:t>// execute an UPDATE command </a:t>
            </a:r>
          </a:p>
          <a:p>
            <a:pPr>
              <a:spcBef>
                <a:spcPct val="10000"/>
              </a:spcBef>
            </a:pPr>
            <a:r>
              <a:rPr lang="en-US" altLang="en-US" sz="1500" b="1" dirty="0" err="1">
                <a:latin typeface="Courier New" panose="02070309020205020404" pitchFamily="49" charset="0"/>
                <a:cs typeface="Courier New" panose="02070309020205020404" pitchFamily="49" charset="0"/>
              </a:rPr>
              <a:t>int</a:t>
            </a:r>
            <a:r>
              <a:rPr lang="en-US" altLang="en-US" sz="1500" b="1" dirty="0">
                <a:latin typeface="Courier New" panose="02070309020205020404" pitchFamily="49" charset="0"/>
                <a:cs typeface="Courier New" panose="02070309020205020404" pitchFamily="49" charset="0"/>
              </a:rPr>
              <a:t> </a:t>
            </a:r>
            <a:r>
              <a:rPr lang="en-US" altLang="en-US" sz="1500" b="1" dirty="0">
                <a:solidFill>
                  <a:schemeClr val="tx2"/>
                </a:solidFill>
                <a:latin typeface="Courier New" panose="02070309020205020404" pitchFamily="49" charset="0"/>
                <a:cs typeface="Courier New" panose="02070309020205020404" pitchFamily="49" charset="0"/>
              </a:rPr>
              <a:t>count</a:t>
            </a:r>
            <a:r>
              <a:rPr lang="en-US" altLang="en-US" sz="1500" b="1" dirty="0">
                <a:latin typeface="Courier New" panose="02070309020205020404" pitchFamily="49" charset="0"/>
                <a:cs typeface="Courier New" panose="02070309020205020404" pitchFamily="49" charset="0"/>
              </a:rPr>
              <a:t> = </a:t>
            </a:r>
            <a:r>
              <a:rPr lang="en-US" altLang="en-US" sz="1500" b="1" dirty="0" err="1">
                <a:solidFill>
                  <a:schemeClr val="tx2"/>
                </a:solidFill>
                <a:latin typeface="Courier New" panose="02070309020205020404" pitchFamily="49" charset="0"/>
                <a:cs typeface="Courier New" panose="02070309020205020404" pitchFamily="49" charset="0"/>
              </a:rPr>
              <a:t>statement.executeUpdate</a:t>
            </a:r>
            <a:r>
              <a:rPr lang="en-US" altLang="en-US" sz="1500" b="1" dirty="0">
                <a:latin typeface="Courier New" panose="02070309020205020404" pitchFamily="49" charset="0"/>
                <a:cs typeface="Courier New" panose="02070309020205020404" pitchFamily="49" charset="0"/>
              </a:rPr>
              <a:t>( </a:t>
            </a:r>
            <a:r>
              <a:rPr lang="en-US" altLang="en-US" sz="1500" b="1" dirty="0">
                <a:solidFill>
                  <a:srgbClr val="9900CC"/>
                </a:solidFill>
                <a:latin typeface="Courier New" panose="02070309020205020404" pitchFamily="49" charset="0"/>
                <a:cs typeface="Courier New" panose="02070309020205020404" pitchFamily="49" charset="0"/>
              </a:rPr>
              <a:t>"UPDATE City </a:t>
            </a:r>
          </a:p>
          <a:p>
            <a:pPr>
              <a:spcBef>
                <a:spcPct val="10000"/>
              </a:spcBef>
            </a:pPr>
            <a:r>
              <a:rPr lang="en-US" altLang="en-US" sz="1500" b="1" dirty="0">
                <a:solidFill>
                  <a:srgbClr val="9900CC"/>
                </a:solidFill>
                <a:latin typeface="Courier New" panose="02070309020205020404" pitchFamily="49" charset="0"/>
                <a:cs typeface="Courier New" panose="02070309020205020404" pitchFamily="49" charset="0"/>
              </a:rPr>
              <a:t>	SET population=30000 WHERE name='</a:t>
            </a:r>
            <a:r>
              <a:rPr lang="en-US" altLang="en-US" sz="1500" b="1" dirty="0" err="1">
                <a:solidFill>
                  <a:srgbClr val="9900CC"/>
                </a:solidFill>
                <a:latin typeface="Courier New" panose="02070309020205020404" pitchFamily="49" charset="0"/>
                <a:cs typeface="Courier New" panose="02070309020205020404" pitchFamily="49" charset="0"/>
              </a:rPr>
              <a:t>Bangsaen</a:t>
            </a:r>
            <a:r>
              <a:rPr lang="en-US" altLang="en-US" sz="1500" b="1" dirty="0">
                <a:solidFill>
                  <a:srgbClr val="9900CC"/>
                </a:solidFill>
                <a:latin typeface="Courier New" panose="02070309020205020404" pitchFamily="49" charset="0"/>
                <a:cs typeface="Courier New" panose="02070309020205020404" pitchFamily="49" charset="0"/>
              </a:rPr>
              <a:t>'"</a:t>
            </a:r>
            <a:r>
              <a:rPr lang="en-US" altLang="en-US" sz="1500" b="1" dirty="0">
                <a:latin typeface="Courier New" panose="02070309020205020404" pitchFamily="49" charset="0"/>
                <a:cs typeface="Courier New" panose="02070309020205020404" pitchFamily="49" charset="0"/>
              </a:rPr>
              <a:t> );</a:t>
            </a:r>
          </a:p>
          <a:p>
            <a:pPr>
              <a:spcBef>
                <a:spcPct val="10000"/>
              </a:spcBef>
            </a:pPr>
            <a:endParaRPr lang="en-US" altLang="en-US" sz="1500" b="1" dirty="0">
              <a:latin typeface="Courier New" panose="02070309020205020404" pitchFamily="49" charset="0"/>
              <a:cs typeface="Courier New" panose="02070309020205020404" pitchFamily="49" charset="0"/>
            </a:endParaRPr>
          </a:p>
          <a:p>
            <a:pPr>
              <a:spcBef>
                <a:spcPct val="10000"/>
              </a:spcBef>
            </a:pPr>
            <a:r>
              <a:rPr lang="en-US" altLang="en-US" sz="1500" b="1" dirty="0" err="1">
                <a:latin typeface="Courier New" panose="02070309020205020404" pitchFamily="49" charset="0"/>
                <a:cs typeface="Courier New" panose="02070309020205020404" pitchFamily="49" charset="0"/>
              </a:rPr>
              <a:t>System.out.println</a:t>
            </a:r>
            <a:r>
              <a:rPr lang="en-US" altLang="en-US" sz="1500" b="1" dirty="0">
                <a:latin typeface="Courier New" panose="02070309020205020404" pitchFamily="49" charset="0"/>
                <a:cs typeface="Courier New" panose="02070309020205020404" pitchFamily="49" charset="0"/>
              </a:rPr>
              <a:t>(</a:t>
            </a:r>
          </a:p>
          <a:p>
            <a:pPr>
              <a:spcBef>
                <a:spcPct val="10000"/>
              </a:spcBef>
            </a:pPr>
            <a:r>
              <a:rPr lang="en-US" altLang="en-US" sz="1500" b="1" dirty="0">
                <a:latin typeface="Courier New" panose="02070309020205020404" pitchFamily="49" charset="0"/>
                <a:cs typeface="Courier New" panose="02070309020205020404" pitchFamily="49" charset="0"/>
              </a:rPr>
              <a:t>          "Modified " + </a:t>
            </a:r>
            <a:r>
              <a:rPr lang="en-US" altLang="en-US" sz="1500" b="1" dirty="0">
                <a:solidFill>
                  <a:schemeClr val="tx2"/>
                </a:solidFill>
                <a:latin typeface="Courier New" panose="02070309020205020404" pitchFamily="49" charset="0"/>
                <a:cs typeface="Courier New" panose="02070309020205020404" pitchFamily="49" charset="0"/>
              </a:rPr>
              <a:t>count</a:t>
            </a:r>
            <a:r>
              <a:rPr lang="en-US" altLang="en-US" sz="1500" b="1" dirty="0">
                <a:latin typeface="Courier New" panose="02070309020205020404" pitchFamily="49" charset="0"/>
                <a:cs typeface="Courier New" panose="02070309020205020404" pitchFamily="49" charset="0"/>
              </a:rPr>
              <a:t> + " records");</a:t>
            </a:r>
          </a:p>
          <a:p>
            <a:pPr>
              <a:spcBef>
                <a:spcPct val="10000"/>
              </a:spcBef>
            </a:pPr>
            <a:endParaRPr lang="th-TH" altLang="en-US" sz="15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60109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2DD90C78-4122-5B47-9929-1C0D068D0999}"/>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Executing SQL Queries</a:t>
            </a:r>
            <a:endParaRPr lang="th-TH" altLang="en-US" sz="2400" dirty="0">
              <a:solidFill>
                <a:schemeClr val="bg1"/>
              </a:solidFill>
            </a:endParaRPr>
          </a:p>
        </p:txBody>
      </p:sp>
      <p:sp>
        <p:nvSpPr>
          <p:cNvPr id="276483" name="Rectangle 3">
            <a:extLst>
              <a:ext uri="{FF2B5EF4-FFF2-40B4-BE49-F238E27FC236}">
                <a16:creationId xmlns:a16="http://schemas.microsoft.com/office/drawing/2014/main" id="{8B54A8B0-58B8-ED4E-AAC7-14F051EB5833}"/>
              </a:ext>
            </a:extLst>
          </p:cNvPr>
          <p:cNvSpPr>
            <a:spLocks noGrp="1" noChangeArrowheads="1"/>
          </p:cNvSpPr>
          <p:nvPr>
            <p:ph type="body" idx="4294967295"/>
          </p:nvPr>
        </p:nvSpPr>
        <p:spPr>
          <a:xfrm>
            <a:off x="1565672" y="1131619"/>
            <a:ext cx="5940425" cy="827087"/>
          </a:xfrm>
        </p:spPr>
        <p:txBody>
          <a:bodyPr>
            <a:normAutofit fontScale="62500" lnSpcReduction="20000"/>
          </a:bodyPr>
          <a:lstStyle/>
          <a:p>
            <a:r>
              <a:rPr lang="en-US" altLang="en-US" dirty="0"/>
              <a:t>A </a:t>
            </a:r>
            <a:r>
              <a:rPr lang="en-US" altLang="en-US" dirty="0" err="1"/>
              <a:t>statement.executeQuery</a:t>
            </a:r>
            <a:r>
              <a:rPr lang="en-US" altLang="en-US" dirty="0"/>
              <a:t>( ) returns a </a:t>
            </a:r>
            <a:r>
              <a:rPr lang="en-US" altLang="en-US" dirty="0" err="1"/>
              <a:t>ResultSet</a:t>
            </a:r>
            <a:r>
              <a:rPr lang="en-US" altLang="en-US" dirty="0"/>
              <a:t>.</a:t>
            </a:r>
          </a:p>
          <a:p>
            <a:r>
              <a:rPr lang="en-US" altLang="en-US" dirty="0" err="1"/>
              <a:t>ResultSet</a:t>
            </a:r>
            <a:r>
              <a:rPr lang="en-US" altLang="en-US" dirty="0"/>
              <a:t> is a scrollable set of values.</a:t>
            </a:r>
          </a:p>
        </p:txBody>
      </p:sp>
      <p:sp>
        <p:nvSpPr>
          <p:cNvPr id="276484" name="Text Box 4">
            <a:extLst>
              <a:ext uri="{FF2B5EF4-FFF2-40B4-BE49-F238E27FC236}">
                <a16:creationId xmlns:a16="http://schemas.microsoft.com/office/drawing/2014/main" id="{0182274F-6257-804C-8975-A6698FA242B2}"/>
              </a:ext>
            </a:extLst>
          </p:cNvPr>
          <p:cNvSpPr txBox="1">
            <a:spLocks noChangeArrowheads="1"/>
          </p:cNvSpPr>
          <p:nvPr/>
        </p:nvSpPr>
        <p:spPr bwMode="auto">
          <a:xfrm>
            <a:off x="1565672" y="1934184"/>
            <a:ext cx="6013847" cy="2813847"/>
          </a:xfrm>
          <a:prstGeom prst="rect">
            <a:avLst/>
          </a:prstGeom>
          <a:solidFill>
            <a:schemeClr val="bg1"/>
          </a:solidFill>
          <a:ln w="12700">
            <a:solidFill>
              <a:schemeClr val="tx2"/>
            </a:solidFill>
            <a:miter lim="800000"/>
            <a:headEnd/>
            <a:tailEnd/>
          </a:ln>
          <a:effectLst/>
        </p:spPr>
        <p:txBody>
          <a:bodyPr>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pPr>
              <a:spcBef>
                <a:spcPct val="10000"/>
              </a:spcBef>
            </a:pPr>
            <a:r>
              <a:rPr lang="en-US" altLang="en-US" sz="1350" b="1" dirty="0">
                <a:latin typeface="Courier New" panose="02070309020205020404" pitchFamily="49" charset="0"/>
                <a:cs typeface="Courier New" panose="02070309020205020404" pitchFamily="49" charset="0"/>
              </a:rPr>
              <a:t>Statement </a:t>
            </a:r>
            <a:r>
              <a:rPr lang="en-US" altLang="en-US" sz="1350" b="1" dirty="0">
                <a:solidFill>
                  <a:schemeClr val="tx2"/>
                </a:solidFill>
                <a:latin typeface="Courier New" panose="02070309020205020404" pitchFamily="49" charset="0"/>
                <a:cs typeface="Courier New" panose="02070309020205020404" pitchFamily="49" charset="0"/>
              </a:rPr>
              <a:t>statement</a:t>
            </a:r>
            <a:r>
              <a:rPr lang="en-US" altLang="en-US" sz="1350" b="1" dirty="0">
                <a:latin typeface="Courier New" panose="02070309020205020404" pitchFamily="49" charset="0"/>
                <a:cs typeface="Courier New" panose="02070309020205020404" pitchFamily="49" charset="0"/>
              </a:rPr>
              <a:t> = </a:t>
            </a:r>
            <a:r>
              <a:rPr lang="en-US" altLang="en-US" sz="1350" b="1" dirty="0" err="1">
                <a:latin typeface="Courier New" panose="02070309020205020404" pitchFamily="49" charset="0"/>
                <a:cs typeface="Courier New" panose="02070309020205020404" pitchFamily="49" charset="0"/>
              </a:rPr>
              <a:t>connection</a:t>
            </a:r>
            <a:r>
              <a:rPr lang="en-US" altLang="en-US" sz="1350" b="1" dirty="0" err="1">
                <a:solidFill>
                  <a:schemeClr val="tx2"/>
                </a:solidFill>
                <a:latin typeface="Courier New" panose="02070309020205020404" pitchFamily="49" charset="0"/>
                <a:cs typeface="Courier New" panose="02070309020205020404" pitchFamily="49" charset="0"/>
              </a:rPr>
              <a:t>.createStatement</a:t>
            </a:r>
            <a:r>
              <a:rPr lang="en-US" altLang="en-US" sz="1350" b="1" dirty="0">
                <a:latin typeface="Courier New" panose="02070309020205020404" pitchFamily="49" charset="0"/>
                <a:cs typeface="Courier New" panose="02070309020205020404" pitchFamily="49" charset="0"/>
              </a:rPr>
              <a:t>(); </a:t>
            </a:r>
          </a:p>
          <a:p>
            <a:pPr>
              <a:spcBef>
                <a:spcPct val="10000"/>
              </a:spcBef>
            </a:pP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500" b="1" dirty="0">
                <a:solidFill>
                  <a:srgbClr val="006600"/>
                </a:solidFill>
                <a:latin typeface="Courier New" panose="02070309020205020404" pitchFamily="49" charset="0"/>
                <a:cs typeface="Courier New" panose="02070309020205020404" pitchFamily="49" charset="0"/>
              </a:rPr>
              <a:t>// execute a SELECT command </a:t>
            </a:r>
          </a:p>
          <a:p>
            <a:pPr>
              <a:spcBef>
                <a:spcPct val="10000"/>
              </a:spcBef>
            </a:pPr>
            <a:r>
              <a:rPr lang="en-US" altLang="en-US" sz="1500" b="1" dirty="0" err="1">
                <a:latin typeface="Courier New" panose="02070309020205020404" pitchFamily="49" charset="0"/>
                <a:cs typeface="Courier New" panose="02070309020205020404" pitchFamily="49" charset="0"/>
              </a:rPr>
              <a:t>ResultSet</a:t>
            </a:r>
            <a:r>
              <a:rPr lang="en-US" altLang="en-US" sz="1500" b="1" dirty="0">
                <a:latin typeface="Courier New" panose="02070309020205020404" pitchFamily="49" charset="0"/>
                <a:cs typeface="Courier New" panose="02070309020205020404" pitchFamily="49" charset="0"/>
              </a:rPr>
              <a:t> </a:t>
            </a:r>
            <a:r>
              <a:rPr lang="en-US" altLang="en-US" sz="1500" b="1" dirty="0" err="1">
                <a:solidFill>
                  <a:schemeClr val="tx2"/>
                </a:solidFill>
                <a:latin typeface="Courier New" panose="02070309020205020404" pitchFamily="49" charset="0"/>
                <a:cs typeface="Courier New" panose="02070309020205020404" pitchFamily="49" charset="0"/>
              </a:rPr>
              <a:t>rs</a:t>
            </a:r>
            <a:r>
              <a:rPr lang="en-US" altLang="en-US" sz="1500" b="1" dirty="0">
                <a:latin typeface="Courier New" panose="02070309020205020404" pitchFamily="49" charset="0"/>
                <a:cs typeface="Courier New" panose="02070309020205020404" pitchFamily="49" charset="0"/>
              </a:rPr>
              <a:t> = </a:t>
            </a:r>
            <a:r>
              <a:rPr lang="en-US" altLang="en-US" sz="1500" b="1" dirty="0" err="1">
                <a:solidFill>
                  <a:schemeClr val="tx2"/>
                </a:solidFill>
                <a:latin typeface="Courier New" panose="02070309020205020404" pitchFamily="49" charset="0"/>
                <a:cs typeface="Courier New" panose="02070309020205020404" pitchFamily="49" charset="0"/>
              </a:rPr>
              <a:t>statement.executeQuery</a:t>
            </a:r>
            <a:r>
              <a:rPr lang="en-US" altLang="en-US" sz="1500" b="1" dirty="0">
                <a:latin typeface="Courier New" panose="02070309020205020404" pitchFamily="49" charset="0"/>
                <a:cs typeface="Courier New" panose="02070309020205020404" pitchFamily="49" charset="0"/>
              </a:rPr>
              <a:t>( </a:t>
            </a:r>
          </a:p>
          <a:p>
            <a:pPr>
              <a:spcBef>
                <a:spcPct val="10000"/>
              </a:spcBef>
            </a:pPr>
            <a:r>
              <a:rPr lang="en-US" altLang="en-US" sz="1500" b="1" dirty="0">
                <a:latin typeface="Courier New" panose="02070309020205020404" pitchFamily="49" charset="0"/>
                <a:cs typeface="Courier New" panose="02070309020205020404" pitchFamily="49" charset="0"/>
              </a:rPr>
              <a:t>	        </a:t>
            </a:r>
            <a:r>
              <a:rPr lang="en-US" altLang="en-US" sz="1500" b="1" dirty="0">
                <a:solidFill>
                  <a:srgbClr val="9900CC"/>
                </a:solidFill>
                <a:latin typeface="Courier New" panose="02070309020205020404" pitchFamily="49" charset="0"/>
                <a:cs typeface="Courier New" panose="02070309020205020404" pitchFamily="49" charset="0"/>
              </a:rPr>
              <a:t>"SELECT * FROM city WHERE id = "+id</a:t>
            </a:r>
            <a:r>
              <a:rPr lang="en-US" altLang="en-US" sz="1500" b="1" dirty="0">
                <a:latin typeface="Courier New" panose="02070309020205020404" pitchFamily="49" charset="0"/>
                <a:cs typeface="Courier New" panose="02070309020205020404" pitchFamily="49" charset="0"/>
              </a:rPr>
              <a:t> );</a:t>
            </a:r>
            <a:r>
              <a:rPr lang="en-US" altLang="en-US" sz="1350" b="1" dirty="0">
                <a:solidFill>
                  <a:srgbClr val="A50021"/>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500" b="1" dirty="0" err="1">
                <a:solidFill>
                  <a:schemeClr val="folHlink"/>
                </a:solidFill>
                <a:latin typeface="Courier New" panose="02070309020205020404" pitchFamily="49" charset="0"/>
                <a:cs typeface="Courier New" panose="02070309020205020404" pitchFamily="49" charset="0"/>
              </a:rPr>
              <a:t>rs.first</a:t>
            </a:r>
            <a:r>
              <a:rPr lang="en-US" altLang="en-US" sz="1500" b="1" dirty="0">
                <a:solidFill>
                  <a:schemeClr val="folHlink"/>
                </a:solidFill>
                <a:latin typeface="Courier New" panose="02070309020205020404" pitchFamily="49" charset="0"/>
                <a:cs typeface="Courier New" panose="02070309020205020404" pitchFamily="49" charset="0"/>
              </a:rPr>
              <a:t>()</a:t>
            </a:r>
            <a:r>
              <a:rPr lang="en-US" altLang="en-US" sz="1500" b="1" dirty="0">
                <a:latin typeface="Courier New" panose="02070309020205020404" pitchFamily="49" charset="0"/>
                <a:cs typeface="Courier New" panose="02070309020205020404" pitchFamily="49" charset="0"/>
              </a:rPr>
              <a:t>; </a:t>
            </a:r>
            <a:r>
              <a:rPr lang="en-US" altLang="en-US" sz="1500" b="1" dirty="0">
                <a:solidFill>
                  <a:srgbClr val="006600"/>
                </a:solidFill>
                <a:latin typeface="Courier New" panose="02070309020205020404" pitchFamily="49" charset="0"/>
                <a:cs typeface="Courier New" panose="02070309020205020404" pitchFamily="49" charset="0"/>
              </a:rPr>
              <a:t>// scroll to first result</a:t>
            </a:r>
          </a:p>
          <a:p>
            <a:pPr>
              <a:spcBef>
                <a:spcPct val="10000"/>
              </a:spcBef>
            </a:pPr>
            <a:r>
              <a:rPr lang="en-US" altLang="en-US" sz="1500" b="1" dirty="0">
                <a:latin typeface="Courier New" panose="02070309020205020404" pitchFamily="49" charset="0"/>
                <a:cs typeface="Courier New" panose="02070309020205020404" pitchFamily="49" charset="0"/>
              </a:rPr>
              <a:t>do {</a:t>
            </a:r>
          </a:p>
          <a:p>
            <a:pPr>
              <a:spcBef>
                <a:spcPct val="10000"/>
              </a:spcBef>
            </a:pPr>
            <a:r>
              <a:rPr lang="en-US" altLang="en-US" sz="1500" b="1" dirty="0">
                <a:latin typeface="Courier New" panose="02070309020205020404" pitchFamily="49" charset="0"/>
                <a:cs typeface="Courier New" panose="02070309020205020404" pitchFamily="49" charset="0"/>
              </a:rPr>
              <a:t>	String name = </a:t>
            </a:r>
            <a:r>
              <a:rPr lang="en-US" altLang="en-US" sz="1500" b="1" dirty="0" err="1">
                <a:solidFill>
                  <a:schemeClr val="folHlink"/>
                </a:solidFill>
                <a:latin typeface="Courier New" panose="02070309020205020404" pitchFamily="49" charset="0"/>
                <a:cs typeface="Courier New" panose="02070309020205020404" pitchFamily="49" charset="0"/>
              </a:rPr>
              <a:t>rs</a:t>
            </a:r>
            <a:r>
              <a:rPr lang="en-US" altLang="en-US" sz="1500" b="1" dirty="0" err="1">
                <a:latin typeface="Courier New" panose="02070309020205020404" pitchFamily="49" charset="0"/>
                <a:cs typeface="Courier New" panose="02070309020205020404" pitchFamily="49" charset="0"/>
              </a:rPr>
              <a:t>.</a:t>
            </a:r>
            <a:r>
              <a:rPr lang="en-US" altLang="en-US" sz="1500" b="1" dirty="0" err="1">
                <a:solidFill>
                  <a:schemeClr val="folHlink"/>
                </a:solidFill>
                <a:latin typeface="Courier New" panose="02070309020205020404" pitchFamily="49" charset="0"/>
                <a:cs typeface="Courier New" panose="02070309020205020404" pitchFamily="49" charset="0"/>
              </a:rPr>
              <a:t>getString</a:t>
            </a:r>
            <a:r>
              <a:rPr lang="en-US" altLang="en-US" sz="1500" b="1" dirty="0">
                <a:latin typeface="Courier New" panose="02070309020205020404" pitchFamily="49" charset="0"/>
                <a:cs typeface="Courier New" panose="02070309020205020404" pitchFamily="49" charset="0"/>
              </a:rPr>
              <a:t>(1);</a:t>
            </a:r>
            <a:r>
              <a:rPr lang="en-US" altLang="en-US" sz="1500" b="1" dirty="0">
                <a:solidFill>
                  <a:srgbClr val="006600"/>
                </a:solidFill>
                <a:latin typeface="Courier New" panose="02070309020205020404" pitchFamily="49" charset="0"/>
                <a:cs typeface="Courier New" panose="02070309020205020404" pitchFamily="49" charset="0"/>
              </a:rPr>
              <a:t>// get 1st field</a:t>
            </a:r>
          </a:p>
          <a:p>
            <a:pPr>
              <a:spcBef>
                <a:spcPct val="10000"/>
              </a:spcBef>
            </a:pPr>
            <a:r>
              <a:rPr lang="en-US" altLang="en-US" sz="1500" b="1" dirty="0">
                <a:latin typeface="Courier New" panose="02070309020205020404" pitchFamily="49" charset="0"/>
                <a:cs typeface="Courier New" panose="02070309020205020404" pitchFamily="49" charset="0"/>
              </a:rPr>
              <a:t>	</a:t>
            </a:r>
            <a:r>
              <a:rPr lang="en-US" altLang="en-US" sz="1500" b="1" dirty="0" err="1">
                <a:latin typeface="Courier New" panose="02070309020205020404" pitchFamily="49" charset="0"/>
                <a:cs typeface="Courier New" panose="02070309020205020404" pitchFamily="49" charset="0"/>
              </a:rPr>
              <a:t>int</a:t>
            </a:r>
            <a:r>
              <a:rPr lang="en-US" altLang="en-US" sz="1500" b="1" dirty="0">
                <a:latin typeface="Courier New" panose="02070309020205020404" pitchFamily="49" charset="0"/>
                <a:cs typeface="Courier New" panose="02070309020205020404" pitchFamily="49" charset="0"/>
              </a:rPr>
              <a:t> population = </a:t>
            </a:r>
            <a:r>
              <a:rPr lang="en-US" altLang="en-US" sz="1500" b="1" dirty="0" err="1">
                <a:solidFill>
                  <a:schemeClr val="folHlink"/>
                </a:solidFill>
                <a:latin typeface="Courier New" panose="02070309020205020404" pitchFamily="49" charset="0"/>
                <a:cs typeface="Courier New" panose="02070309020205020404" pitchFamily="49" charset="0"/>
              </a:rPr>
              <a:t>rs</a:t>
            </a:r>
            <a:r>
              <a:rPr lang="en-US" altLang="en-US" sz="1500" b="1" dirty="0" err="1">
                <a:latin typeface="Courier New" panose="02070309020205020404" pitchFamily="49" charset="0"/>
                <a:cs typeface="Courier New" panose="02070309020205020404" pitchFamily="49" charset="0"/>
              </a:rPr>
              <a:t>.</a:t>
            </a:r>
            <a:r>
              <a:rPr lang="en-US" altLang="en-US" sz="1500" b="1" dirty="0" err="1">
                <a:solidFill>
                  <a:schemeClr val="folHlink"/>
                </a:solidFill>
                <a:latin typeface="Courier New" panose="02070309020205020404" pitchFamily="49" charset="0"/>
                <a:cs typeface="Courier New" panose="02070309020205020404" pitchFamily="49" charset="0"/>
              </a:rPr>
              <a:t>getInt</a:t>
            </a:r>
            <a:r>
              <a:rPr lang="en-US" altLang="en-US" sz="1500" b="1" dirty="0">
                <a:latin typeface="Courier New" panose="02070309020205020404" pitchFamily="49" charset="0"/>
                <a:cs typeface="Courier New" panose="02070309020205020404" pitchFamily="49" charset="0"/>
              </a:rPr>
              <a:t>("population"); </a:t>
            </a:r>
          </a:p>
          <a:p>
            <a:pPr>
              <a:spcBef>
                <a:spcPct val="10000"/>
              </a:spcBef>
            </a:pPr>
            <a:r>
              <a:rPr lang="en-US" altLang="en-US" sz="1500" b="1" dirty="0">
                <a:latin typeface="Courier New" panose="02070309020205020404" pitchFamily="49" charset="0"/>
                <a:cs typeface="Courier New" panose="02070309020205020404" pitchFamily="49" charset="0"/>
              </a:rPr>
              <a:t>	...</a:t>
            </a:r>
          </a:p>
          <a:p>
            <a:pPr>
              <a:spcBef>
                <a:spcPct val="10000"/>
              </a:spcBef>
            </a:pPr>
            <a:r>
              <a:rPr lang="en-US" altLang="en-US" sz="1500" b="1" dirty="0">
                <a:latin typeface="Courier New" panose="02070309020205020404" pitchFamily="49" charset="0"/>
                <a:cs typeface="Courier New" panose="02070309020205020404" pitchFamily="49" charset="0"/>
              </a:rPr>
              <a:t>} while( </a:t>
            </a:r>
            <a:r>
              <a:rPr lang="en-US" altLang="en-US" sz="1500" b="1" dirty="0" err="1">
                <a:solidFill>
                  <a:schemeClr val="folHlink"/>
                </a:solidFill>
                <a:latin typeface="Courier New" panose="02070309020205020404" pitchFamily="49" charset="0"/>
                <a:cs typeface="Courier New" panose="02070309020205020404" pitchFamily="49" charset="0"/>
              </a:rPr>
              <a:t>rs.next</a:t>
            </a:r>
            <a:r>
              <a:rPr lang="en-US" altLang="en-US" sz="1500" b="1" dirty="0">
                <a:solidFill>
                  <a:schemeClr val="folHlink"/>
                </a:solidFill>
                <a:latin typeface="Courier New" panose="02070309020205020404" pitchFamily="49" charset="0"/>
                <a:cs typeface="Courier New" panose="02070309020205020404" pitchFamily="49" charset="0"/>
              </a:rPr>
              <a:t>()</a:t>
            </a:r>
            <a:r>
              <a:rPr lang="en-US" altLang="en-US" sz="1500" b="1" dirty="0">
                <a:latin typeface="Courier New" panose="02070309020205020404" pitchFamily="49" charset="0"/>
                <a:cs typeface="Courier New" panose="02070309020205020404" pitchFamily="49" charset="0"/>
              </a:rPr>
              <a:t> ); </a:t>
            </a:r>
            <a:endParaRPr lang="th-TH" altLang="en-US" sz="15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76072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EEFF8388-EB01-A944-82D7-4CE0FEA88049}"/>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Search for a City</a:t>
            </a:r>
            <a:endParaRPr lang="th-TH" altLang="en-US" sz="2400" dirty="0">
              <a:solidFill>
                <a:schemeClr val="bg1"/>
              </a:solidFill>
            </a:endParaRPr>
          </a:p>
        </p:txBody>
      </p:sp>
      <p:sp>
        <p:nvSpPr>
          <p:cNvPr id="325635" name="Rectangle 3">
            <a:extLst>
              <a:ext uri="{FF2B5EF4-FFF2-40B4-BE49-F238E27FC236}">
                <a16:creationId xmlns:a16="http://schemas.microsoft.com/office/drawing/2014/main" id="{7B8E1883-455D-9F49-9E80-16AC2A0B618E}"/>
              </a:ext>
            </a:extLst>
          </p:cNvPr>
          <p:cNvSpPr>
            <a:spLocks noGrp="1" noChangeArrowheads="1"/>
          </p:cNvSpPr>
          <p:nvPr>
            <p:ph type="body" idx="4294967295"/>
          </p:nvPr>
        </p:nvSpPr>
        <p:spPr>
          <a:xfrm>
            <a:off x="2135187" y="1152150"/>
            <a:ext cx="5940425" cy="2782888"/>
          </a:xfrm>
          <a:solidFill>
            <a:schemeClr val="bg1"/>
          </a:solidFill>
          <a:ln>
            <a:solidFill>
              <a:schemeClr val="tx2"/>
            </a:solidFill>
            <a:miter lim="800000"/>
            <a:headEnd/>
            <a:tailEnd/>
          </a:ln>
        </p:spPr>
        <p:txBody>
          <a:bodyPr>
            <a:normAutofit fontScale="62500" lnSpcReduction="20000"/>
          </a:bodyPr>
          <a:lstStyle/>
          <a:p>
            <a:pPr>
              <a:buFont typeface="Wingdings" pitchFamily="2" charset="2"/>
              <a:buNone/>
            </a:pPr>
            <a:r>
              <a:rPr lang="en-US" altLang="zh-TW">
                <a:ea typeface="PMingLiU" panose="02020500000000000000" pitchFamily="18" charset="-120"/>
              </a:rPr>
              <a:t>Scanner console = </a:t>
            </a:r>
            <a:r>
              <a:rPr lang="en-US" altLang="zh-TW" b="1">
                <a:ea typeface="PMingLiU" panose="02020500000000000000" pitchFamily="18" charset="-120"/>
              </a:rPr>
              <a:t>new</a:t>
            </a:r>
            <a:r>
              <a:rPr lang="en-US" altLang="zh-TW">
                <a:ea typeface="PMingLiU" panose="02020500000000000000" pitchFamily="18" charset="-120"/>
              </a:rPr>
              <a:t> Scanner(System.in);</a:t>
            </a:r>
          </a:p>
          <a:p>
            <a:pPr>
              <a:buFont typeface="Wingdings" pitchFamily="2" charset="2"/>
              <a:buNone/>
            </a:pPr>
            <a:r>
              <a:rPr lang="en-US" altLang="zh-TW">
                <a:ea typeface="PMingLiU" panose="02020500000000000000" pitchFamily="18" charset="-120"/>
              </a:rPr>
              <a:t>System.out.print( "Name of city to find? " );</a:t>
            </a:r>
          </a:p>
          <a:p>
            <a:pPr>
              <a:buFont typeface="Wingdings" pitchFamily="2" charset="2"/>
              <a:buNone/>
            </a:pPr>
            <a:r>
              <a:rPr lang="en-US" altLang="zh-TW">
                <a:ea typeface="PMingLiU" panose="02020500000000000000" pitchFamily="18" charset="-120"/>
              </a:rPr>
              <a:t>String name = console.nextLine().trim();</a:t>
            </a:r>
          </a:p>
          <a:p>
            <a:pPr>
              <a:buFont typeface="Wingdings" pitchFamily="2" charset="2"/>
              <a:buNone/>
            </a:pPr>
            <a:r>
              <a:rPr lang="en-US" altLang="zh-TW">
                <a:solidFill>
                  <a:srgbClr val="008000"/>
                </a:solidFill>
                <a:ea typeface="PMingLiU" panose="02020500000000000000" pitchFamily="18" charset="-120"/>
              </a:rPr>
              <a:t>// This is not safe...</a:t>
            </a:r>
          </a:p>
          <a:p>
            <a:pPr>
              <a:buFont typeface="Wingdings" pitchFamily="2" charset="2"/>
              <a:buNone/>
            </a:pPr>
            <a:r>
              <a:rPr lang="en-US" altLang="zh-TW">
                <a:ea typeface="PMingLiU" panose="02020500000000000000" pitchFamily="18" charset="-120"/>
              </a:rPr>
              <a:t>String query = </a:t>
            </a:r>
          </a:p>
          <a:p>
            <a:pPr>
              <a:buFont typeface="Wingdings" pitchFamily="2" charset="2"/>
              <a:buNone/>
            </a:pPr>
            <a:r>
              <a:rPr lang="en-US" altLang="zh-TW">
                <a:ea typeface="PMingLiU" panose="02020500000000000000" pitchFamily="18" charset="-120"/>
              </a:rPr>
              <a:t>  "SELECT * FROM city WHERE Name='" +name+ "'";</a:t>
            </a:r>
          </a:p>
          <a:p>
            <a:pPr>
              <a:buFont typeface="Wingdings" pitchFamily="2" charset="2"/>
              <a:buNone/>
            </a:pPr>
            <a:endParaRPr lang="en-US" altLang="zh-TW">
              <a:ea typeface="PMingLiU" panose="02020500000000000000" pitchFamily="18" charset="-120"/>
            </a:endParaRPr>
          </a:p>
          <a:p>
            <a:pPr>
              <a:buFont typeface="Wingdings" pitchFamily="2" charset="2"/>
              <a:buNone/>
            </a:pPr>
            <a:r>
              <a:rPr lang="en-US" altLang="zh-TW">
                <a:ea typeface="PMingLiU" panose="02020500000000000000" pitchFamily="18" charset="-120"/>
              </a:rPr>
              <a:t>ResultSet </a:t>
            </a:r>
            <a:r>
              <a:rPr lang="en-US" altLang="zh-TW" b="1">
                <a:ea typeface="PMingLiU" panose="02020500000000000000" pitchFamily="18" charset="-120"/>
              </a:rPr>
              <a:t>rs</a:t>
            </a:r>
            <a:r>
              <a:rPr lang="en-US" altLang="zh-TW">
                <a:ea typeface="PMingLiU" panose="02020500000000000000" pitchFamily="18" charset="-120"/>
              </a:rPr>
              <a:t> = </a:t>
            </a:r>
            <a:r>
              <a:rPr lang="en-US" altLang="zh-TW">
                <a:solidFill>
                  <a:schemeClr val="tx2"/>
                </a:solidFill>
                <a:ea typeface="PMingLiU" panose="02020500000000000000" pitchFamily="18" charset="-120"/>
              </a:rPr>
              <a:t>statement.</a:t>
            </a:r>
            <a:r>
              <a:rPr lang="en-US" altLang="zh-TW" b="1">
                <a:solidFill>
                  <a:schemeClr val="tx2"/>
                </a:solidFill>
                <a:ea typeface="PMingLiU" panose="02020500000000000000" pitchFamily="18" charset="-120"/>
              </a:rPr>
              <a:t>executeQuery</a:t>
            </a:r>
            <a:r>
              <a:rPr lang="en-US" altLang="zh-TW">
                <a:ea typeface="PMingLiU" panose="02020500000000000000" pitchFamily="18" charset="-120"/>
              </a:rPr>
              <a:t>( query );</a:t>
            </a:r>
            <a:endParaRPr lang="th-TH" altLang="en-US"/>
          </a:p>
        </p:txBody>
      </p:sp>
      <p:sp>
        <p:nvSpPr>
          <p:cNvPr id="325636" name="Text Box 4">
            <a:extLst>
              <a:ext uri="{FF2B5EF4-FFF2-40B4-BE49-F238E27FC236}">
                <a16:creationId xmlns:a16="http://schemas.microsoft.com/office/drawing/2014/main" id="{C3959C1A-836C-9A4A-B6B9-EBAF453DA9A8}"/>
              </a:ext>
            </a:extLst>
          </p:cNvPr>
          <p:cNvSpPr txBox="1">
            <a:spLocks noChangeArrowheads="1"/>
          </p:cNvSpPr>
          <p:nvPr/>
        </p:nvSpPr>
        <p:spPr bwMode="auto">
          <a:xfrm>
            <a:off x="2171700" y="4306491"/>
            <a:ext cx="47101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Comic Sans MS" panose="030F0902030302020204" pitchFamily="66" charset="0"/>
              </a:rPr>
              <a:t>Use a </a:t>
            </a:r>
            <a:r>
              <a:rPr lang="en-US" altLang="en-US">
                <a:solidFill>
                  <a:schemeClr val="tx2"/>
                </a:solidFill>
                <a:latin typeface="Comic Sans MS" panose="030F0902030302020204" pitchFamily="66" charset="0"/>
              </a:rPr>
              <a:t>statement</a:t>
            </a:r>
            <a:r>
              <a:rPr lang="en-US" altLang="en-US">
                <a:latin typeface="Comic Sans MS" panose="030F0902030302020204" pitchFamily="66" charset="0"/>
              </a:rPr>
              <a:t> you already created.</a:t>
            </a:r>
            <a:endParaRPr lang="th-TH" altLang="en-US">
              <a:latin typeface="Comic Sans MS" panose="030F0902030302020204" pitchFamily="66" charset="0"/>
            </a:endParaRPr>
          </a:p>
        </p:txBody>
      </p:sp>
      <p:sp>
        <p:nvSpPr>
          <p:cNvPr id="325637" name="Line 5">
            <a:extLst>
              <a:ext uri="{FF2B5EF4-FFF2-40B4-BE49-F238E27FC236}">
                <a16:creationId xmlns:a16="http://schemas.microsoft.com/office/drawing/2014/main" id="{4E3AC6FB-59F6-BF4A-8BC9-7E9918F56879}"/>
              </a:ext>
            </a:extLst>
          </p:cNvPr>
          <p:cNvSpPr>
            <a:spLocks noChangeShapeType="1"/>
          </p:cNvSpPr>
          <p:nvPr/>
        </p:nvSpPr>
        <p:spPr bwMode="auto">
          <a:xfrm flipV="1">
            <a:off x="3150394" y="3731419"/>
            <a:ext cx="473869" cy="6560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2294354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156BA182-D41D-7F4A-874E-BB5ECAE4BD62}"/>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ResultSet</a:t>
            </a:r>
            <a:r>
              <a:rPr lang="en-US" altLang="en-US" sz="2400" dirty="0">
                <a:solidFill>
                  <a:schemeClr val="bg1"/>
                </a:solidFill>
              </a:rPr>
              <a:t> Methods</a:t>
            </a:r>
            <a:endParaRPr lang="th-TH" altLang="en-US" sz="2400" dirty="0">
              <a:solidFill>
                <a:schemeClr val="bg1"/>
              </a:solidFill>
            </a:endParaRPr>
          </a:p>
        </p:txBody>
      </p:sp>
      <p:sp>
        <p:nvSpPr>
          <p:cNvPr id="307203" name="Rectangle 3">
            <a:extLst>
              <a:ext uri="{FF2B5EF4-FFF2-40B4-BE49-F238E27FC236}">
                <a16:creationId xmlns:a16="http://schemas.microsoft.com/office/drawing/2014/main" id="{751FA861-251A-F144-8019-1004DB8F310A}"/>
              </a:ext>
            </a:extLst>
          </p:cNvPr>
          <p:cNvSpPr>
            <a:spLocks noGrp="1" noChangeArrowheads="1"/>
          </p:cNvSpPr>
          <p:nvPr>
            <p:ph type="body" idx="4294967295"/>
          </p:nvPr>
        </p:nvSpPr>
        <p:spPr>
          <a:xfrm>
            <a:off x="1661523" y="819440"/>
            <a:ext cx="5940425" cy="1952625"/>
          </a:xfrm>
        </p:spPr>
        <p:txBody>
          <a:bodyPr>
            <a:normAutofit fontScale="62500" lnSpcReduction="20000"/>
          </a:bodyPr>
          <a:lstStyle/>
          <a:p>
            <a:r>
              <a:rPr lang="en-US" altLang="en-US" b="1" dirty="0" err="1">
                <a:latin typeface="Courier New" panose="02070309020205020404" pitchFamily="49" charset="0"/>
                <a:cs typeface="Courier New" panose="02070309020205020404" pitchFamily="49" charset="0"/>
              </a:rPr>
              <a:t>ResultSet</a:t>
            </a:r>
            <a:r>
              <a:rPr lang="en-US" altLang="en-US" dirty="0"/>
              <a:t> contains one "row" for each result returned from the query.</a:t>
            </a:r>
          </a:p>
          <a:p>
            <a:pPr>
              <a:spcBef>
                <a:spcPct val="50000"/>
              </a:spcBef>
            </a:pPr>
            <a:r>
              <a:rPr lang="en-US" altLang="en-US" b="1" dirty="0" err="1">
                <a:latin typeface="Courier New" panose="02070309020205020404" pitchFamily="49" charset="0"/>
                <a:cs typeface="Courier New" panose="02070309020205020404" pitchFamily="49" charset="0"/>
              </a:rPr>
              <a:t>ResultSet</a:t>
            </a:r>
            <a:r>
              <a:rPr lang="en-US" altLang="en-US" dirty="0"/>
              <a:t> contains get methods for column data: </a:t>
            </a:r>
          </a:p>
          <a:p>
            <a:pPr lvl="1">
              <a:spcBef>
                <a:spcPct val="50000"/>
              </a:spcBef>
            </a:pPr>
            <a:r>
              <a:rPr lang="en-US" altLang="en-US" dirty="0"/>
              <a:t>"get" by column number -- starts at 1 (not 0)!</a:t>
            </a:r>
          </a:p>
          <a:p>
            <a:pPr lvl="1">
              <a:spcBef>
                <a:spcPct val="50000"/>
              </a:spcBef>
            </a:pPr>
            <a:r>
              <a:rPr lang="en-US" altLang="en-US" dirty="0"/>
              <a:t>"get" by column name -- field names in table/query.</a:t>
            </a:r>
          </a:p>
          <a:p>
            <a:endParaRPr lang="en-US" altLang="en-US" dirty="0"/>
          </a:p>
        </p:txBody>
      </p:sp>
      <p:grpSp>
        <p:nvGrpSpPr>
          <p:cNvPr id="307204" name="Group 4">
            <a:extLst>
              <a:ext uri="{FF2B5EF4-FFF2-40B4-BE49-F238E27FC236}">
                <a16:creationId xmlns:a16="http://schemas.microsoft.com/office/drawing/2014/main" id="{0EFFC5B0-6127-B842-8064-FB62F9A3E955}"/>
              </a:ext>
            </a:extLst>
          </p:cNvPr>
          <p:cNvGrpSpPr>
            <a:grpSpLocks/>
          </p:cNvGrpSpPr>
          <p:nvPr/>
        </p:nvGrpSpPr>
        <p:grpSpPr bwMode="auto">
          <a:xfrm>
            <a:off x="1618859" y="2936083"/>
            <a:ext cx="6025754" cy="1753791"/>
            <a:chOff x="451" y="2645"/>
            <a:chExt cx="5061" cy="1473"/>
          </a:xfrm>
        </p:grpSpPr>
        <p:sp>
          <p:nvSpPr>
            <p:cNvPr id="307205" name="Rectangle 5">
              <a:extLst>
                <a:ext uri="{FF2B5EF4-FFF2-40B4-BE49-F238E27FC236}">
                  <a16:creationId xmlns:a16="http://schemas.microsoft.com/office/drawing/2014/main" id="{6F46274A-D2FD-C44C-87E6-682BF8CD7B7F}"/>
                </a:ext>
              </a:extLst>
            </p:cNvPr>
            <p:cNvSpPr>
              <a:spLocks noChangeArrowheads="1"/>
            </p:cNvSpPr>
            <p:nvPr/>
          </p:nvSpPr>
          <p:spPr bwMode="auto">
            <a:xfrm>
              <a:off x="451" y="2645"/>
              <a:ext cx="5061" cy="1473"/>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dirty="0">
                  <a:solidFill>
                    <a:srgbClr val="000000"/>
                  </a:solidFill>
                  <a:latin typeface="Courier New" panose="02070309020205020404" pitchFamily="49" charset="0"/>
                  <a:cs typeface="Courier New" panose="02070309020205020404" pitchFamily="49" charset="0"/>
                </a:rPr>
                <a:t>String </a:t>
              </a:r>
              <a:r>
                <a:rPr lang="en-US" altLang="en-US" sz="1350" b="1" dirty="0">
                  <a:solidFill>
                    <a:schemeClr val="tx2"/>
                  </a:solidFill>
                  <a:latin typeface="Courier New" panose="02070309020205020404" pitchFamily="49" charset="0"/>
                  <a:cs typeface="Courier New" panose="02070309020205020404" pitchFamily="49" charset="0"/>
                </a:rPr>
                <a:t>query</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a:solidFill>
                    <a:srgbClr val="A50021"/>
                  </a:solidFill>
                  <a:latin typeface="Courier New" panose="02070309020205020404" pitchFamily="49" charset="0"/>
                  <a:cs typeface="Courier New" panose="02070309020205020404" pitchFamily="49" charset="0"/>
                </a:rPr>
                <a:t>"SELECT * FROM Country WHERE ..."</a:t>
              </a:r>
              <a:r>
                <a:rPr lang="en-US" altLang="en-US" sz="1350" b="1" dirty="0">
                  <a:latin typeface="Courier New" panose="02070309020205020404" pitchFamily="49" charset="0"/>
                  <a:cs typeface="Courier New" panose="02070309020205020404" pitchFamily="49" charset="0"/>
                </a:rPr>
                <a:t>;</a:t>
              </a:r>
            </a:p>
            <a:p>
              <a:r>
                <a:rPr lang="en-US" altLang="en-US" sz="1350" b="1" dirty="0" err="1">
                  <a:solidFill>
                    <a:srgbClr val="000000"/>
                  </a:solidFill>
                  <a:latin typeface="Courier New" panose="02070309020205020404" pitchFamily="49" charset="0"/>
                  <a:cs typeface="Courier New" panose="02070309020205020404" pitchFamily="49" charset="0"/>
                </a:rPr>
                <a:t>ResultSet</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rs</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err="1">
                  <a:solidFill>
                    <a:srgbClr val="0000C0"/>
                  </a:solidFill>
                  <a:latin typeface="Courier New" panose="02070309020205020404" pitchFamily="49" charset="0"/>
                  <a:cs typeface="Courier New" panose="02070309020205020404" pitchFamily="49" charset="0"/>
                </a:rPr>
                <a:t>statement</a:t>
              </a:r>
              <a:r>
                <a:rPr lang="en-US" altLang="en-US" sz="1350" b="1" dirty="0" err="1">
                  <a:solidFill>
                    <a:srgbClr val="000000"/>
                  </a:solidFill>
                  <a:latin typeface="Courier New" panose="02070309020205020404" pitchFamily="49" charset="0"/>
                  <a:cs typeface="Courier New" panose="02070309020205020404" pitchFamily="49" charset="0"/>
                </a:rPr>
                <a:t>.</a:t>
              </a:r>
              <a:r>
                <a:rPr lang="en-US" altLang="en-US" sz="1350" b="1" dirty="0" err="1">
                  <a:solidFill>
                    <a:schemeClr val="tx2"/>
                  </a:solidFill>
                  <a:latin typeface="Courier New" panose="02070309020205020404" pitchFamily="49" charset="0"/>
                  <a:cs typeface="Courier New" panose="02070309020205020404" pitchFamily="49" charset="0"/>
                </a:rPr>
                <a:t>executeQuery</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chemeClr val="tx2"/>
                  </a:solidFill>
                  <a:latin typeface="Courier New" panose="02070309020205020404" pitchFamily="49" charset="0"/>
                  <a:cs typeface="Courier New" panose="02070309020205020404" pitchFamily="49" charset="0"/>
                </a:rPr>
                <a:t>query</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solidFill>
                  <a:srgbClr val="A50021"/>
                </a:solidFill>
                <a:latin typeface="Courier New" panose="02070309020205020404" pitchFamily="49" charset="0"/>
                <a:cs typeface="Courier New" panose="02070309020205020404" pitchFamily="49" charset="0"/>
              </a:endParaRPr>
            </a:p>
            <a:p>
              <a:endParaRPr lang="en-US" altLang="en-US" sz="1350" b="1" dirty="0">
                <a:solidFill>
                  <a:srgbClr val="7F0055"/>
                </a:solidFill>
                <a:latin typeface="Courier New" panose="02070309020205020404" pitchFamily="49" charset="0"/>
                <a:cs typeface="Courier New" panose="02070309020205020404" pitchFamily="49" charset="0"/>
              </a:endParaRPr>
            </a:p>
            <a:p>
              <a:r>
                <a:rPr lang="en-US" altLang="en-US" sz="1350" b="1" dirty="0">
                  <a:solidFill>
                    <a:srgbClr val="006600"/>
                  </a:solidFill>
                  <a:latin typeface="Courier New" panose="02070309020205020404" pitchFamily="49" charset="0"/>
                  <a:cs typeface="Courier New" panose="02070309020205020404" pitchFamily="49" charset="0"/>
                </a:rPr>
                <a:t>// go to first row of results</a:t>
              </a:r>
            </a:p>
            <a:p>
              <a:r>
                <a:rPr lang="en-US" altLang="en-US" sz="1350" b="1" dirty="0" err="1">
                  <a:solidFill>
                    <a:schemeClr val="tx2"/>
                  </a:solidFill>
                  <a:latin typeface="Courier New" panose="02070309020205020404" pitchFamily="49" charset="0"/>
                  <a:cs typeface="Courier New" panose="02070309020205020404" pitchFamily="49" charset="0"/>
                </a:rPr>
                <a:t>rs.first</a:t>
              </a:r>
              <a:r>
                <a:rPr lang="en-US" altLang="en-US" sz="1350" b="1" dirty="0">
                  <a:solidFill>
                    <a:schemeClr val="tx2"/>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a:t>
              </a:r>
            </a:p>
            <a:p>
              <a:r>
                <a:rPr lang="en-US" altLang="en-US" sz="1350" b="1" dirty="0">
                  <a:solidFill>
                    <a:srgbClr val="006600"/>
                  </a:solidFill>
                  <a:latin typeface="Courier New" panose="02070309020205020404" pitchFamily="49" charset="0"/>
                  <a:cs typeface="Courier New" panose="02070309020205020404" pitchFamily="49" charset="0"/>
                </a:rPr>
                <a:t>// display the values</a:t>
              </a:r>
            </a:p>
            <a:p>
              <a:r>
                <a:rPr lang="en-US" altLang="en-US" sz="1350" b="1" dirty="0" err="1">
                  <a:latin typeface="Courier New" panose="02070309020205020404" pitchFamily="49" charset="0"/>
                  <a:cs typeface="Courier New" panose="02070309020205020404" pitchFamily="49" charset="0"/>
                </a:rPr>
                <a:t>System.out.println</a:t>
              </a:r>
              <a:r>
                <a:rPr lang="en-US" altLang="en-US" sz="1350" b="1" dirty="0">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rs.getString</a:t>
              </a:r>
              <a:r>
                <a:rPr lang="en-US" altLang="en-US" sz="1350" b="1" dirty="0">
                  <a:latin typeface="Courier New" panose="02070309020205020404" pitchFamily="49" charset="0"/>
                  <a:cs typeface="Courier New" panose="02070309020205020404" pitchFamily="49" charset="0"/>
                </a:rPr>
                <a:t>( 1 ) );</a:t>
              </a:r>
            </a:p>
            <a:p>
              <a:r>
                <a:rPr lang="en-US" altLang="en-US" sz="1350" b="1" dirty="0" err="1">
                  <a:latin typeface="Courier New" panose="02070309020205020404" pitchFamily="49" charset="0"/>
                  <a:cs typeface="Courier New" panose="02070309020205020404" pitchFamily="49" charset="0"/>
                </a:rPr>
                <a:t>System.out.println</a:t>
              </a:r>
              <a:r>
                <a:rPr lang="en-US" altLang="en-US" sz="1350" b="1" dirty="0">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rs.getInt</a:t>
              </a:r>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A50021"/>
                  </a:solidFill>
                  <a:latin typeface="Courier New" panose="02070309020205020404" pitchFamily="49" charset="0"/>
                  <a:cs typeface="Courier New" panose="02070309020205020404" pitchFamily="49" charset="0"/>
                </a:rPr>
                <a:t>population</a:t>
              </a:r>
              <a:r>
                <a:rPr lang="en-US" altLang="en-US" sz="1350" b="1" dirty="0">
                  <a:latin typeface="Courier New" panose="02070309020205020404" pitchFamily="49" charset="0"/>
                  <a:cs typeface="Courier New" panose="02070309020205020404" pitchFamily="49" charset="0"/>
                </a:rPr>
                <a:t>" ) );</a:t>
              </a:r>
            </a:p>
          </p:txBody>
        </p:sp>
        <p:sp>
          <p:nvSpPr>
            <p:cNvPr id="307206" name="Line 6">
              <a:extLst>
                <a:ext uri="{FF2B5EF4-FFF2-40B4-BE49-F238E27FC236}">
                  <a16:creationId xmlns:a16="http://schemas.microsoft.com/office/drawing/2014/main" id="{A9FE4D16-2CEE-8440-B1CA-08A81E9FF691}"/>
                </a:ext>
              </a:extLst>
            </p:cNvPr>
            <p:cNvSpPr>
              <a:spLocks noChangeShapeType="1"/>
            </p:cNvSpPr>
            <p:nvPr/>
          </p:nvSpPr>
          <p:spPr bwMode="auto">
            <a:xfrm flipH="1">
              <a:off x="3135" y="3493"/>
              <a:ext cx="438" cy="26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207" name="Text Box 7">
              <a:extLst>
                <a:ext uri="{FF2B5EF4-FFF2-40B4-BE49-F238E27FC236}">
                  <a16:creationId xmlns:a16="http://schemas.microsoft.com/office/drawing/2014/main" id="{6371B63F-C26F-594F-A3AA-7FB0B93FD520}"/>
                </a:ext>
              </a:extLst>
            </p:cNvPr>
            <p:cNvSpPr txBox="1">
              <a:spLocks noChangeArrowheads="1"/>
            </p:cNvSpPr>
            <p:nvPr/>
          </p:nvSpPr>
          <p:spPr bwMode="auto">
            <a:xfrm>
              <a:off x="3172" y="3252"/>
              <a:ext cx="1492" cy="25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350"/>
                <a:t>get by column number</a:t>
              </a:r>
            </a:p>
          </p:txBody>
        </p:sp>
        <p:sp>
          <p:nvSpPr>
            <p:cNvPr id="307208" name="Text Box 8">
              <a:extLst>
                <a:ext uri="{FF2B5EF4-FFF2-40B4-BE49-F238E27FC236}">
                  <a16:creationId xmlns:a16="http://schemas.microsoft.com/office/drawing/2014/main" id="{85F599FC-D4E3-C744-BB39-240364B905ED}"/>
                </a:ext>
              </a:extLst>
            </p:cNvPr>
            <p:cNvSpPr txBox="1">
              <a:spLocks noChangeArrowheads="1"/>
            </p:cNvSpPr>
            <p:nvPr/>
          </p:nvSpPr>
          <p:spPr bwMode="auto">
            <a:xfrm>
              <a:off x="4573" y="3538"/>
              <a:ext cx="885" cy="25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350"/>
                <a:t>get by name</a:t>
              </a:r>
            </a:p>
          </p:txBody>
        </p:sp>
        <p:sp>
          <p:nvSpPr>
            <p:cNvPr id="307209" name="Line 9">
              <a:extLst>
                <a:ext uri="{FF2B5EF4-FFF2-40B4-BE49-F238E27FC236}">
                  <a16:creationId xmlns:a16="http://schemas.microsoft.com/office/drawing/2014/main" id="{AC434087-A5F8-B14F-935E-AA61E64DC7C9}"/>
                </a:ext>
              </a:extLst>
            </p:cNvPr>
            <p:cNvSpPr>
              <a:spLocks noChangeShapeType="1"/>
            </p:cNvSpPr>
            <p:nvPr/>
          </p:nvSpPr>
          <p:spPr bwMode="auto">
            <a:xfrm flipH="1">
              <a:off x="4135" y="3662"/>
              <a:ext cx="438" cy="26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Tree>
    <p:extLst>
      <p:ext uri="{BB962C8B-B14F-4D97-AF65-F5344CB8AC3E}">
        <p14:creationId xmlns:p14="http://schemas.microsoft.com/office/powerpoint/2010/main" val="1531583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a:extLst>
              <a:ext uri="{FF2B5EF4-FFF2-40B4-BE49-F238E27FC236}">
                <a16:creationId xmlns:a16="http://schemas.microsoft.com/office/drawing/2014/main" id="{684DC7A2-CDD4-A84C-B65B-ECBBEE8FE60F}"/>
              </a:ext>
            </a:extLst>
          </p:cNvPr>
          <p:cNvSpPr>
            <a:spLocks noGrp="1" noChangeArrowheads="1"/>
          </p:cNvSpPr>
          <p:nvPr>
            <p:ph type="title" idx="4294967295"/>
          </p:nvPr>
        </p:nvSpPr>
        <p:spPr>
          <a:xfrm>
            <a:off x="0" y="206375"/>
            <a:ext cx="4648200" cy="384175"/>
          </a:xfrm>
        </p:spPr>
        <p:txBody>
          <a:bodyPr>
            <a:noAutofit/>
          </a:bodyPr>
          <a:lstStyle/>
          <a:p>
            <a:pPr algn="l"/>
            <a:r>
              <a:rPr lang="en-US" altLang="en-US" sz="2400" dirty="0" err="1">
                <a:solidFill>
                  <a:schemeClr val="bg1"/>
                </a:solidFill>
              </a:rPr>
              <a:t>ResultSet</a:t>
            </a:r>
            <a:r>
              <a:rPr lang="en-US" altLang="en-US" sz="2400" dirty="0">
                <a:solidFill>
                  <a:schemeClr val="bg1"/>
                </a:solidFill>
              </a:rPr>
              <a:t> Methods</a:t>
            </a:r>
            <a:endParaRPr lang="th-TH" altLang="en-US" sz="2400" dirty="0">
              <a:solidFill>
                <a:schemeClr val="bg1"/>
              </a:solidFill>
            </a:endParaRPr>
          </a:p>
        </p:txBody>
      </p:sp>
      <p:sp>
        <p:nvSpPr>
          <p:cNvPr id="308227" name="Rectangle 3">
            <a:extLst>
              <a:ext uri="{FF2B5EF4-FFF2-40B4-BE49-F238E27FC236}">
                <a16:creationId xmlns:a16="http://schemas.microsoft.com/office/drawing/2014/main" id="{49D05A67-1174-9748-A3B0-DCE6E74974FE}"/>
              </a:ext>
            </a:extLst>
          </p:cNvPr>
          <p:cNvSpPr>
            <a:spLocks noGrp="1" noChangeArrowheads="1"/>
          </p:cNvSpPr>
          <p:nvPr>
            <p:ph type="body" idx="4294967295"/>
          </p:nvPr>
        </p:nvSpPr>
        <p:spPr>
          <a:xfrm>
            <a:off x="1351360" y="1124942"/>
            <a:ext cx="5940425" cy="692150"/>
          </a:xfrm>
        </p:spPr>
        <p:txBody>
          <a:bodyPr>
            <a:normAutofit fontScale="55000" lnSpcReduction="20000"/>
          </a:bodyPr>
          <a:lstStyle/>
          <a:p>
            <a:r>
              <a:rPr lang="en-US" altLang="en-US" dirty="0"/>
              <a:t>A </a:t>
            </a:r>
            <a:r>
              <a:rPr lang="en-US" altLang="en-US" b="1" dirty="0" err="1">
                <a:latin typeface="Courier New" panose="02070309020205020404" pitchFamily="49" charset="0"/>
                <a:cs typeface="Courier New" panose="02070309020205020404" pitchFamily="49" charset="0"/>
              </a:rPr>
              <a:t>ResultSet</a:t>
            </a:r>
            <a:r>
              <a:rPr lang="en-US" altLang="en-US" dirty="0"/>
              <a:t> contains one "row" for each result returned from the query.  Indices start from 1 (not 0)!</a:t>
            </a:r>
          </a:p>
        </p:txBody>
      </p:sp>
      <p:sp>
        <p:nvSpPr>
          <p:cNvPr id="308228" name="Rectangle 4">
            <a:extLst>
              <a:ext uri="{FF2B5EF4-FFF2-40B4-BE49-F238E27FC236}">
                <a16:creationId xmlns:a16="http://schemas.microsoft.com/office/drawing/2014/main" id="{BC4C939D-9813-494A-9C79-B7471A21F25B}"/>
              </a:ext>
            </a:extLst>
          </p:cNvPr>
          <p:cNvSpPr>
            <a:spLocks noChangeArrowheads="1"/>
          </p:cNvSpPr>
          <p:nvPr/>
        </p:nvSpPr>
        <p:spPr bwMode="auto">
          <a:xfrm>
            <a:off x="3865960" y="2351485"/>
            <a:ext cx="4135040" cy="2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Unicode MS" panose="020B0604020202020204" pitchFamily="34" charset="-128"/>
                <a:cs typeface="Angsana New" panose="02020603050405020304" pitchFamily="18" charset="-34"/>
              </a:defRPr>
            </a:lvl1pPr>
            <a:lvl2pPr marL="742950" indent="-285750">
              <a:defRPr>
                <a:solidFill>
                  <a:schemeClr val="tx1"/>
                </a:solidFill>
                <a:latin typeface="Arial Unicode MS" panose="020B0604020202020204" pitchFamily="34" charset="-128"/>
                <a:cs typeface="Angsana New" panose="02020603050405020304" pitchFamily="18" charset="-34"/>
              </a:defRPr>
            </a:lvl2pPr>
            <a:lvl3pPr marL="1143000" indent="-228600">
              <a:defRPr>
                <a:solidFill>
                  <a:schemeClr val="tx1"/>
                </a:solidFill>
                <a:latin typeface="Arial Unicode MS" panose="020B0604020202020204" pitchFamily="34" charset="-128"/>
                <a:cs typeface="Angsana New" panose="02020603050405020304" pitchFamily="18" charset="-34"/>
              </a:defRPr>
            </a:lvl3pPr>
            <a:lvl4pPr marL="1600200" indent="-228600">
              <a:defRPr>
                <a:solidFill>
                  <a:schemeClr val="tx1"/>
                </a:solidFill>
                <a:latin typeface="Arial Unicode MS" panose="020B0604020202020204" pitchFamily="34" charset="-128"/>
                <a:cs typeface="Angsana New" panose="02020603050405020304" pitchFamily="18" charset="-34"/>
              </a:defRPr>
            </a:lvl4pPr>
            <a:lvl5pPr marL="2057400" indent="-228600">
              <a:defRPr>
                <a:solidFill>
                  <a:schemeClr val="tx1"/>
                </a:solidFill>
                <a:latin typeface="Arial Unicode MS" panose="020B0604020202020204" pitchFamily="34" charset="-128"/>
                <a:cs typeface="Angsana New" panose="02020603050405020304" pitchFamily="18" charset="-34"/>
              </a:defRPr>
            </a:lvl5pPr>
            <a:lvl6pPr marL="25146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marL="29718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marL="34290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marL="38862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go to next row of results. "false" if no more.</a:t>
            </a:r>
          </a:p>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go to previous row.  "false" if 1st result.</a:t>
            </a:r>
          </a:p>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go to first row of results.</a:t>
            </a:r>
          </a:p>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go to last row of results.</a:t>
            </a:r>
          </a:p>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go to k-th row of results.</a:t>
            </a:r>
          </a:p>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get int value of field "name"</a:t>
            </a:r>
          </a:p>
          <a:p>
            <a:pPr>
              <a:spcBef>
                <a:spcPct val="20000"/>
              </a:spcBef>
              <a:buClr>
                <a:schemeClr val="folHlink"/>
              </a:buClr>
              <a:buSzPct val="60000"/>
              <a:buFont typeface="Wingdings" pitchFamily="2" charset="2"/>
              <a:buNone/>
            </a:pPr>
            <a:r>
              <a:rPr lang="en-US" altLang="en-US" sz="1500">
                <a:latin typeface="Arial" panose="020B0604020202020204" pitchFamily="34" charset="0"/>
                <a:cs typeface="Arial" panose="020B0604020202020204" pitchFamily="34" charset="0"/>
              </a:rPr>
              <a:t>	get int value of k-th column in a record</a:t>
            </a:r>
            <a:endParaRPr lang="th-TH" altLang="en-US" sz="1500">
              <a:latin typeface="Arial" panose="020B0604020202020204" pitchFamily="34" charset="0"/>
              <a:cs typeface="Arial" panose="020B0604020202020204" pitchFamily="34" charset="0"/>
            </a:endParaRPr>
          </a:p>
        </p:txBody>
      </p:sp>
      <p:sp>
        <p:nvSpPr>
          <p:cNvPr id="308229" name="Text Box 5">
            <a:extLst>
              <a:ext uri="{FF2B5EF4-FFF2-40B4-BE49-F238E27FC236}">
                <a16:creationId xmlns:a16="http://schemas.microsoft.com/office/drawing/2014/main" id="{27773911-D352-024C-A9BD-81ED4FD234A2}"/>
              </a:ext>
            </a:extLst>
          </p:cNvPr>
          <p:cNvSpPr txBox="1">
            <a:spLocks noChangeArrowheads="1"/>
          </p:cNvSpPr>
          <p:nvPr/>
        </p:nvSpPr>
        <p:spPr bwMode="auto">
          <a:xfrm>
            <a:off x="1351360" y="2082404"/>
            <a:ext cx="2700338" cy="253915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latin typeface="Courier New" panose="02070309020205020404" pitchFamily="49" charset="0"/>
                <a:cs typeface="Courier New" panose="02070309020205020404" pitchFamily="49" charset="0"/>
              </a:rPr>
              <a:t>ResultSet</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next() : boolean</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previous() : boolean</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first() : boolean</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last() : boolean</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absolute( k )</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getInt( name: String )</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getInt( index: int )</a:t>
            </a:r>
          </a:p>
          <a:p>
            <a:pPr>
              <a:spcBef>
                <a:spcPct val="20000"/>
              </a:spcBef>
            </a:pPr>
            <a:r>
              <a:rPr lang="en-US" altLang="en-US" sz="1500" b="1">
                <a:solidFill>
                  <a:schemeClr val="tx2"/>
                </a:solidFill>
                <a:latin typeface="Courier New" panose="02070309020205020404" pitchFamily="49" charset="0"/>
                <a:cs typeface="Courier New" panose="02070309020205020404" pitchFamily="49" charset="0"/>
              </a:rPr>
              <a:t>...</a:t>
            </a:r>
            <a:endParaRPr lang="en-US" altLang="en-US" sz="1350">
              <a:latin typeface="Courier New" panose="02070309020205020404" pitchFamily="49" charset="0"/>
              <a:cs typeface="Courier New" panose="02070309020205020404" pitchFamily="49" charset="0"/>
            </a:endParaRPr>
          </a:p>
        </p:txBody>
      </p:sp>
      <p:sp>
        <p:nvSpPr>
          <p:cNvPr id="308230" name="Line 6">
            <a:extLst>
              <a:ext uri="{FF2B5EF4-FFF2-40B4-BE49-F238E27FC236}">
                <a16:creationId xmlns:a16="http://schemas.microsoft.com/office/drawing/2014/main" id="{F59DC3CB-A397-ED49-993B-D31DC72A5AA6}"/>
              </a:ext>
            </a:extLst>
          </p:cNvPr>
          <p:cNvSpPr>
            <a:spLocks noChangeShapeType="1"/>
          </p:cNvSpPr>
          <p:nvPr/>
        </p:nvSpPr>
        <p:spPr bwMode="auto">
          <a:xfrm flipH="1">
            <a:off x="1351360" y="2351485"/>
            <a:ext cx="26908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810910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3">
            <a:extLst>
              <a:ext uri="{FF2B5EF4-FFF2-40B4-BE49-F238E27FC236}">
                <a16:creationId xmlns:a16="http://schemas.microsoft.com/office/drawing/2014/main" id="{335A4DEC-E649-EB46-B428-4118C1620D40}"/>
              </a:ext>
            </a:extLst>
          </p:cNvPr>
          <p:cNvSpPr>
            <a:spLocks noGrp="1" noChangeArrowheads="1"/>
          </p:cNvSpPr>
          <p:nvPr>
            <p:ph type="body" idx="4294967295"/>
          </p:nvPr>
        </p:nvSpPr>
        <p:spPr>
          <a:xfrm>
            <a:off x="2057400" y="742949"/>
            <a:ext cx="5940425" cy="2960093"/>
          </a:xfrm>
        </p:spPr>
        <p:txBody>
          <a:bodyPr>
            <a:normAutofit/>
          </a:bodyPr>
          <a:lstStyle/>
          <a:p>
            <a:r>
              <a:rPr lang="en-US" altLang="en-US" sz="2000" dirty="0" err="1"/>
              <a:t>ResultSet</a:t>
            </a:r>
            <a:r>
              <a:rPr lang="en-US" altLang="en-US" sz="2000" dirty="0"/>
              <a:t> lets you access the results one-by-one without knowing how the results are organized</a:t>
            </a:r>
            <a:r>
              <a:rPr lang="en-US" altLang="en-US" dirty="0"/>
              <a:t>.</a:t>
            </a:r>
            <a:endParaRPr lang="th-TH" altLang="en-US" dirty="0"/>
          </a:p>
        </p:txBody>
      </p:sp>
      <p:sp>
        <p:nvSpPr>
          <p:cNvPr id="334852" name="Text Box 4">
            <a:extLst>
              <a:ext uri="{FF2B5EF4-FFF2-40B4-BE49-F238E27FC236}">
                <a16:creationId xmlns:a16="http://schemas.microsoft.com/office/drawing/2014/main" id="{E3B6BB3A-15A5-3D47-A3FE-180406EFEB94}"/>
              </a:ext>
            </a:extLst>
          </p:cNvPr>
          <p:cNvSpPr txBox="1">
            <a:spLocks noChangeArrowheads="1"/>
          </p:cNvSpPr>
          <p:nvPr/>
        </p:nvSpPr>
        <p:spPr bwMode="auto">
          <a:xfrm>
            <a:off x="2178446" y="1994882"/>
            <a:ext cx="5698331" cy="1708160"/>
          </a:xfrm>
          <a:prstGeom prst="rect">
            <a:avLst/>
          </a:prstGeom>
          <a:solidFill>
            <a:schemeClr val="bg1"/>
          </a:solidFill>
          <a:ln w="9525">
            <a:solidFill>
              <a:schemeClr val="tx2"/>
            </a:solidFill>
            <a:miter lim="800000"/>
            <a:headEnd/>
            <a:tailEnd/>
          </a:ln>
          <a:effectLst/>
        </p:spPr>
        <p:txBody>
          <a:bodyPr>
            <a:spAutoFit/>
          </a:bodyPr>
          <a:lstStyle>
            <a:lvl1pPr>
              <a:tabLst>
                <a:tab pos="457200" algn="l"/>
              </a:tabLst>
              <a:defRPr>
                <a:solidFill>
                  <a:schemeClr val="tx1"/>
                </a:solidFill>
                <a:latin typeface="Arial Unicode MS" panose="020B0604020202020204" pitchFamily="34" charset="-128"/>
                <a:cs typeface="Angsana New" panose="02020603050405020304" pitchFamily="18" charset="-34"/>
              </a:defRPr>
            </a:lvl1pPr>
            <a:lvl2pPr>
              <a:tabLst>
                <a:tab pos="457200" algn="l"/>
              </a:tabLst>
              <a:defRPr>
                <a:solidFill>
                  <a:schemeClr val="tx1"/>
                </a:solidFill>
                <a:latin typeface="Arial Unicode MS" panose="020B0604020202020204" pitchFamily="34" charset="-128"/>
                <a:cs typeface="Angsana New" panose="02020603050405020304" pitchFamily="18" charset="-34"/>
              </a:defRPr>
            </a:lvl2pPr>
            <a:lvl3pPr>
              <a:tabLst>
                <a:tab pos="457200" algn="l"/>
              </a:tabLst>
              <a:defRPr>
                <a:solidFill>
                  <a:schemeClr val="tx1"/>
                </a:solidFill>
                <a:latin typeface="Arial Unicode MS" panose="020B0604020202020204" pitchFamily="34" charset="-128"/>
                <a:cs typeface="Angsana New" panose="02020603050405020304" pitchFamily="18" charset="-34"/>
              </a:defRPr>
            </a:lvl3pPr>
            <a:lvl4pPr>
              <a:tabLst>
                <a:tab pos="457200" algn="l"/>
              </a:tabLst>
              <a:defRPr>
                <a:solidFill>
                  <a:schemeClr val="tx1"/>
                </a:solidFill>
                <a:latin typeface="Arial Unicode MS" panose="020B0604020202020204" pitchFamily="34" charset="-128"/>
                <a:cs typeface="Angsana New" panose="02020603050405020304" pitchFamily="18" charset="-34"/>
              </a:defRPr>
            </a:lvl4pPr>
            <a:lvl5pPr>
              <a:tabLst>
                <a:tab pos="45720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720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720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720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7200" algn="l"/>
              </a:tabLst>
              <a:defRPr>
                <a:solidFill>
                  <a:schemeClr val="tx1"/>
                </a:solidFill>
                <a:latin typeface="Arial Unicode MS" panose="020B0604020202020204" pitchFamily="34" charset="-128"/>
                <a:cs typeface="Angsana New" panose="02020603050405020304" pitchFamily="18" charset="-34"/>
              </a:defRPr>
            </a:lvl9pPr>
          </a:lstStyle>
          <a:p>
            <a:pPr>
              <a:spcBef>
                <a:spcPct val="20000"/>
              </a:spcBef>
            </a:pPr>
            <a:r>
              <a:rPr lang="en-US" altLang="en-US" sz="1500" dirty="0" err="1">
                <a:latin typeface="Courier New" panose="02070309020205020404" pitchFamily="49" charset="0"/>
                <a:cs typeface="Courier New" panose="02070309020205020404" pitchFamily="49" charset="0"/>
              </a:rPr>
              <a:t>ResultSet</a:t>
            </a:r>
            <a:r>
              <a:rPr lang="en-US" altLang="en-US" sz="1500" dirty="0">
                <a:latin typeface="Courier New" panose="02070309020205020404" pitchFamily="49" charset="0"/>
                <a:cs typeface="Courier New" panose="02070309020205020404" pitchFamily="49" charset="0"/>
              </a:rPr>
              <a:t> </a:t>
            </a:r>
            <a:r>
              <a:rPr lang="en-US" altLang="en-US" sz="1500" dirty="0" err="1">
                <a:latin typeface="Courier New" panose="02070309020205020404" pitchFamily="49" charset="0"/>
                <a:cs typeface="Courier New" panose="02070309020205020404" pitchFamily="49" charset="0"/>
              </a:rPr>
              <a:t>rs</a:t>
            </a:r>
            <a:r>
              <a:rPr lang="en-US" altLang="en-US" sz="1500" dirty="0">
                <a:latin typeface="Courier New" panose="02070309020205020404" pitchFamily="49" charset="0"/>
                <a:cs typeface="Courier New" panose="02070309020205020404" pitchFamily="49" charset="0"/>
              </a:rPr>
              <a:t> = </a:t>
            </a:r>
            <a:r>
              <a:rPr lang="en-US" altLang="en-US" sz="1500" dirty="0" err="1">
                <a:latin typeface="Courier New" panose="02070309020205020404" pitchFamily="49" charset="0"/>
                <a:cs typeface="Courier New" panose="02070309020205020404" pitchFamily="49" charset="0"/>
              </a:rPr>
              <a:t>statement.executeQuery</a:t>
            </a:r>
            <a:r>
              <a:rPr lang="en-US" altLang="en-US" sz="1500" dirty="0">
                <a:latin typeface="Courier New" panose="02070309020205020404" pitchFamily="49" charset="0"/>
                <a:cs typeface="Courier New" panose="02070309020205020404" pitchFamily="49" charset="0"/>
              </a:rPr>
              <a:t>( "..." );</a:t>
            </a:r>
          </a:p>
          <a:p>
            <a:pPr>
              <a:spcBef>
                <a:spcPct val="20000"/>
              </a:spcBef>
            </a:pPr>
            <a:r>
              <a:rPr lang="en-US" altLang="en-US" sz="1500" dirty="0">
                <a:latin typeface="Courier New" panose="02070309020205020404" pitchFamily="49" charset="0"/>
                <a:cs typeface="Courier New" panose="02070309020205020404" pitchFamily="49" charset="0"/>
              </a:rPr>
              <a:t>while ( </a:t>
            </a:r>
            <a:r>
              <a:rPr lang="en-US" altLang="en-US" sz="1500" dirty="0" err="1">
                <a:latin typeface="Courier New" panose="02070309020205020404" pitchFamily="49" charset="0"/>
                <a:cs typeface="Courier New" panose="02070309020205020404" pitchFamily="49" charset="0"/>
              </a:rPr>
              <a:t>rs.next</a:t>
            </a:r>
            <a:r>
              <a:rPr lang="en-US" altLang="en-US" sz="1500" dirty="0">
                <a:latin typeface="Courier New" panose="02070309020205020404" pitchFamily="49" charset="0"/>
                <a:cs typeface="Courier New" panose="02070309020205020404" pitchFamily="49" charset="0"/>
              </a:rPr>
              <a:t>( ) ) {</a:t>
            </a:r>
          </a:p>
          <a:p>
            <a:pPr>
              <a:spcBef>
                <a:spcPct val="20000"/>
              </a:spcBef>
            </a:pPr>
            <a:r>
              <a:rPr lang="en-US" altLang="en-US" sz="1500" dirty="0">
                <a:latin typeface="Courier New" panose="02070309020205020404" pitchFamily="49" charset="0"/>
                <a:cs typeface="Courier New" panose="02070309020205020404" pitchFamily="49" charset="0"/>
              </a:rPr>
              <a:t>	String name = </a:t>
            </a:r>
            <a:r>
              <a:rPr lang="en-US" altLang="en-US" sz="1500" dirty="0" err="1">
                <a:latin typeface="Courier New" panose="02070309020205020404" pitchFamily="49" charset="0"/>
                <a:cs typeface="Courier New" panose="02070309020205020404" pitchFamily="49" charset="0"/>
              </a:rPr>
              <a:t>rs.getString</a:t>
            </a:r>
            <a:r>
              <a:rPr lang="en-US" altLang="en-US" sz="1500" dirty="0">
                <a:latin typeface="Courier New" panose="02070309020205020404" pitchFamily="49" charset="0"/>
                <a:cs typeface="Courier New" panose="02070309020205020404" pitchFamily="49" charset="0"/>
              </a:rPr>
              <a:t>("name");</a:t>
            </a:r>
          </a:p>
          <a:p>
            <a:pPr>
              <a:spcBef>
                <a:spcPct val="20000"/>
              </a:spcBef>
            </a:pPr>
            <a:r>
              <a:rPr lang="en-US" altLang="en-US" sz="1500" dirty="0">
                <a:latin typeface="Courier New" panose="02070309020205020404" pitchFamily="49" charset="0"/>
                <a:cs typeface="Courier New" panose="02070309020205020404" pitchFamily="49" charset="0"/>
              </a:rPr>
              <a:t>	</a:t>
            </a:r>
            <a:r>
              <a:rPr lang="en-US" altLang="en-US" sz="1500" dirty="0" err="1">
                <a:latin typeface="Courier New" panose="02070309020205020404" pitchFamily="49" charset="0"/>
                <a:cs typeface="Courier New" panose="02070309020205020404" pitchFamily="49" charset="0"/>
              </a:rPr>
              <a:t>int</a:t>
            </a:r>
            <a:r>
              <a:rPr lang="en-US" altLang="en-US" sz="1500" dirty="0">
                <a:latin typeface="Courier New" panose="02070309020205020404" pitchFamily="49" charset="0"/>
                <a:cs typeface="Courier New" panose="02070309020205020404" pitchFamily="49" charset="0"/>
              </a:rPr>
              <a:t> population = </a:t>
            </a:r>
            <a:r>
              <a:rPr lang="en-US" altLang="en-US" sz="1500" dirty="0" err="1">
                <a:latin typeface="Courier New" panose="02070309020205020404" pitchFamily="49" charset="0"/>
                <a:cs typeface="Courier New" panose="02070309020205020404" pitchFamily="49" charset="0"/>
              </a:rPr>
              <a:t>rs.getInt</a:t>
            </a:r>
            <a:r>
              <a:rPr lang="en-US" altLang="en-US" sz="1500" dirty="0">
                <a:latin typeface="Courier New" panose="02070309020205020404" pitchFamily="49" charset="0"/>
                <a:cs typeface="Courier New" panose="02070309020205020404" pitchFamily="49" charset="0"/>
              </a:rPr>
              <a:t>("</a:t>
            </a:r>
            <a:r>
              <a:rPr lang="en-US" altLang="en-US" sz="1500" dirty="0" err="1">
                <a:latin typeface="Courier New" panose="02070309020205020404" pitchFamily="49" charset="0"/>
                <a:cs typeface="Courier New" panose="02070309020205020404" pitchFamily="49" charset="0"/>
              </a:rPr>
              <a:t>popuation</a:t>
            </a:r>
            <a:r>
              <a:rPr lang="en-US" altLang="en-US" sz="1500" dirty="0">
                <a:latin typeface="Courier New" panose="02070309020205020404" pitchFamily="49" charset="0"/>
                <a:cs typeface="Courier New" panose="02070309020205020404" pitchFamily="49" charset="0"/>
              </a:rPr>
              <a:t>");</a:t>
            </a:r>
          </a:p>
          <a:p>
            <a:pPr>
              <a:spcBef>
                <a:spcPct val="20000"/>
              </a:spcBef>
            </a:pPr>
            <a:r>
              <a:rPr lang="en-US" altLang="en-US" sz="1500" dirty="0">
                <a:latin typeface="Courier New" panose="02070309020205020404" pitchFamily="49" charset="0"/>
                <a:cs typeface="Courier New" panose="02070309020205020404" pitchFamily="49" charset="0"/>
              </a:rPr>
              <a:t>	</a:t>
            </a:r>
            <a:r>
              <a:rPr lang="en-US" altLang="en-US" sz="1500" dirty="0" err="1">
                <a:latin typeface="Courier New" panose="02070309020205020404" pitchFamily="49" charset="0"/>
                <a:cs typeface="Courier New" panose="02070309020205020404" pitchFamily="49" charset="0"/>
              </a:rPr>
              <a:t>System.out.println</a:t>
            </a:r>
            <a:r>
              <a:rPr lang="en-US" altLang="en-US" sz="1500" dirty="0">
                <a:latin typeface="Courier New" panose="02070309020205020404" pitchFamily="49" charset="0"/>
                <a:cs typeface="Courier New" panose="02070309020205020404" pitchFamily="49" charset="0"/>
              </a:rPr>
              <a:t>( name +" "+population );</a:t>
            </a:r>
          </a:p>
          <a:p>
            <a:pPr>
              <a:spcBef>
                <a:spcPct val="20000"/>
              </a:spcBef>
            </a:pPr>
            <a:r>
              <a:rPr lang="en-US" altLang="en-US" sz="1500" dirty="0">
                <a:latin typeface="Courier New" panose="02070309020205020404" pitchFamily="49" charset="0"/>
                <a:cs typeface="Courier New" panose="02070309020205020404" pitchFamily="49" charset="0"/>
              </a:rPr>
              <a:t>}</a:t>
            </a:r>
            <a:endParaRPr lang="th-TH" altLang="en-US" sz="1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2427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8EA50167-8F70-1848-81BC-CEF8232B8A0D}"/>
              </a:ext>
            </a:extLst>
          </p:cNvPr>
          <p:cNvSpPr>
            <a:spLocks noGrp="1" noChangeArrowheads="1"/>
          </p:cNvSpPr>
          <p:nvPr>
            <p:ph type="title" idx="4294967295"/>
          </p:nvPr>
        </p:nvSpPr>
        <p:spPr>
          <a:xfrm>
            <a:off x="0" y="206375"/>
            <a:ext cx="5410200" cy="384175"/>
          </a:xfrm>
        </p:spPr>
        <p:txBody>
          <a:bodyPr>
            <a:normAutofit fontScale="90000"/>
          </a:bodyPr>
          <a:lstStyle/>
          <a:p>
            <a:pPr algn="l"/>
            <a:r>
              <a:rPr lang="en-US" altLang="en-US" sz="2400" dirty="0" err="1">
                <a:solidFill>
                  <a:schemeClr val="bg1"/>
                </a:solidFill>
              </a:rPr>
              <a:t>ResultSet</a:t>
            </a:r>
            <a:r>
              <a:rPr lang="en-US" altLang="en-US" sz="2400" dirty="0">
                <a:solidFill>
                  <a:schemeClr val="bg1"/>
                </a:solidFill>
              </a:rPr>
              <a:t> Methods for Getting Data</a:t>
            </a:r>
            <a:endParaRPr lang="th-TH" altLang="en-US" sz="2400" dirty="0">
              <a:solidFill>
                <a:schemeClr val="bg1"/>
              </a:solidFill>
            </a:endParaRPr>
          </a:p>
        </p:txBody>
      </p:sp>
      <p:sp>
        <p:nvSpPr>
          <p:cNvPr id="309251" name="Rectangle 3">
            <a:extLst>
              <a:ext uri="{FF2B5EF4-FFF2-40B4-BE49-F238E27FC236}">
                <a16:creationId xmlns:a16="http://schemas.microsoft.com/office/drawing/2014/main" id="{91FED810-073F-3742-9F2D-7EA14682748D}"/>
              </a:ext>
            </a:extLst>
          </p:cNvPr>
          <p:cNvSpPr>
            <a:spLocks noGrp="1" noChangeArrowheads="1"/>
          </p:cNvSpPr>
          <p:nvPr>
            <p:ph type="body" idx="4294967295"/>
          </p:nvPr>
        </p:nvSpPr>
        <p:spPr>
          <a:xfrm>
            <a:off x="1524000" y="971550"/>
            <a:ext cx="5940425" cy="1193800"/>
          </a:xfrm>
        </p:spPr>
        <p:txBody>
          <a:bodyPr>
            <a:normAutofit fontScale="62500" lnSpcReduction="20000"/>
          </a:bodyPr>
          <a:lstStyle/>
          <a:p>
            <a:pPr>
              <a:buFont typeface="Wingdings" pitchFamily="2" charset="2"/>
              <a:buNone/>
            </a:pPr>
            <a:r>
              <a:rPr lang="en-US" altLang="en-US" dirty="0" err="1"/>
              <a:t>ResultSet</a:t>
            </a:r>
            <a:r>
              <a:rPr lang="en-US" altLang="en-US" dirty="0"/>
              <a:t> "get" methods return column data:</a:t>
            </a:r>
          </a:p>
          <a:p>
            <a:pPr>
              <a:buFont typeface="Wingdings" pitchFamily="2" charset="2"/>
              <a:buNone/>
            </a:pPr>
            <a:r>
              <a:rPr lang="en-US" altLang="en-US" dirty="0"/>
              <a:t>	</a:t>
            </a:r>
            <a:r>
              <a:rPr lang="en-US" altLang="en-US" dirty="0" err="1">
                <a:solidFill>
                  <a:schemeClr val="tx2"/>
                </a:solidFill>
              </a:rPr>
              <a:t>getLong</a:t>
            </a:r>
            <a:r>
              <a:rPr lang="en-US" altLang="en-US" dirty="0"/>
              <a:t>( 3 ) : get by column index (most efficient)</a:t>
            </a:r>
          </a:p>
          <a:p>
            <a:pPr>
              <a:buFont typeface="Wingdings" pitchFamily="2" charset="2"/>
              <a:buNone/>
            </a:pPr>
            <a:r>
              <a:rPr lang="en-US" altLang="en-US" dirty="0"/>
              <a:t>	</a:t>
            </a:r>
            <a:r>
              <a:rPr lang="en-US" altLang="en-US" dirty="0" err="1">
                <a:solidFill>
                  <a:schemeClr val="tx2"/>
                </a:solidFill>
              </a:rPr>
              <a:t>getLong</a:t>
            </a:r>
            <a:r>
              <a:rPr lang="en-US" altLang="en-US" dirty="0"/>
              <a:t>( "</a:t>
            </a:r>
            <a:r>
              <a:rPr lang="en-US" altLang="en-US" dirty="0">
                <a:solidFill>
                  <a:srgbClr val="A50021"/>
                </a:solidFill>
              </a:rPr>
              <a:t>population</a:t>
            </a:r>
            <a:r>
              <a:rPr lang="en-US" altLang="en-US" dirty="0"/>
              <a:t>" ) : get by field name (safest)</a:t>
            </a:r>
          </a:p>
          <a:p>
            <a:pPr>
              <a:buFont typeface="Wingdings" pitchFamily="2" charset="2"/>
              <a:buNone/>
            </a:pPr>
            <a:endParaRPr lang="en-US" altLang="en-US" sz="1500" b="1" dirty="0"/>
          </a:p>
        </p:txBody>
      </p:sp>
      <p:sp>
        <p:nvSpPr>
          <p:cNvPr id="309252" name="Rectangle 4">
            <a:extLst>
              <a:ext uri="{FF2B5EF4-FFF2-40B4-BE49-F238E27FC236}">
                <a16:creationId xmlns:a16="http://schemas.microsoft.com/office/drawing/2014/main" id="{700AE21E-7505-AE44-854F-C92620370D1E}"/>
              </a:ext>
            </a:extLst>
          </p:cNvPr>
          <p:cNvSpPr>
            <a:spLocks noChangeArrowheads="1"/>
          </p:cNvSpPr>
          <p:nvPr/>
        </p:nvSpPr>
        <p:spPr bwMode="auto">
          <a:xfrm>
            <a:off x="1676400" y="2144338"/>
            <a:ext cx="5941219" cy="250507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Unicode MS" panose="020B0604020202020204" pitchFamily="34" charset="-128"/>
                <a:cs typeface="Angsana New" panose="02020603050405020304" pitchFamily="18" charset="-34"/>
              </a:defRPr>
            </a:lvl1pPr>
            <a:lvl2pPr marL="742950" indent="-285750">
              <a:defRPr>
                <a:solidFill>
                  <a:schemeClr val="tx1"/>
                </a:solidFill>
                <a:latin typeface="Arial Unicode MS" panose="020B0604020202020204" pitchFamily="34" charset="-128"/>
                <a:cs typeface="Angsana New" panose="02020603050405020304" pitchFamily="18" charset="-34"/>
              </a:defRPr>
            </a:lvl2pPr>
            <a:lvl3pPr marL="1143000" indent="-228600">
              <a:defRPr>
                <a:solidFill>
                  <a:schemeClr val="tx1"/>
                </a:solidFill>
                <a:latin typeface="Arial Unicode MS" panose="020B0604020202020204" pitchFamily="34" charset="-128"/>
                <a:cs typeface="Angsana New" panose="02020603050405020304" pitchFamily="18" charset="-34"/>
              </a:defRPr>
            </a:lvl3pPr>
            <a:lvl4pPr marL="1600200" indent="-228600">
              <a:defRPr>
                <a:solidFill>
                  <a:schemeClr val="tx1"/>
                </a:solidFill>
                <a:latin typeface="Arial Unicode MS" panose="020B0604020202020204" pitchFamily="34" charset="-128"/>
                <a:cs typeface="Angsana New" panose="02020603050405020304" pitchFamily="18" charset="-34"/>
              </a:defRPr>
            </a:lvl4pPr>
            <a:lvl5pPr marL="2057400" indent="-228600">
              <a:defRPr>
                <a:solidFill>
                  <a:schemeClr val="tx1"/>
                </a:solidFill>
                <a:latin typeface="Arial Unicode MS" panose="020B0604020202020204" pitchFamily="34" charset="-128"/>
                <a:cs typeface="Angsana New" panose="02020603050405020304" pitchFamily="18" charset="-34"/>
              </a:defRPr>
            </a:lvl5pPr>
            <a:lvl6pPr marL="25146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marL="29718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marL="34290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marL="38862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getInt( ), getLong( )    </a:t>
            </a:r>
            <a:r>
              <a:rPr lang="en-US" altLang="en-US" sz="1500" b="1">
                <a:latin typeface="Courier New" panose="02070309020205020404" pitchFamily="49" charset="0"/>
                <a:cs typeface="Courier New" panose="02070309020205020404" pitchFamily="49" charset="0"/>
              </a:rPr>
              <a:t>- get Integer field value</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getFloat( ), getDouble() </a:t>
            </a:r>
            <a:r>
              <a:rPr lang="en-US" altLang="en-US" sz="1500" b="1">
                <a:latin typeface="Courier New" panose="02070309020205020404" pitchFamily="49" charset="0"/>
                <a:cs typeface="Courier New" panose="02070309020205020404" pitchFamily="49" charset="0"/>
              </a:rPr>
              <a:t>- get floating pt. value</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getString( )  </a:t>
            </a:r>
            <a:r>
              <a:rPr lang="en-US" altLang="en-US" sz="1500" b="1">
                <a:latin typeface="Courier New" panose="02070309020205020404" pitchFamily="49" charset="0"/>
                <a:cs typeface="Courier New" panose="02070309020205020404" pitchFamily="49" charset="0"/>
              </a:rPr>
              <a:t>- get Char or Varchar field value</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getDate( )</a:t>
            </a:r>
            <a:r>
              <a:rPr lang="en-US" altLang="en-US" sz="1500" b="1">
                <a:latin typeface="Courier New" panose="02070309020205020404" pitchFamily="49" charset="0"/>
                <a:cs typeface="Courier New" panose="02070309020205020404" pitchFamily="49" charset="0"/>
              </a:rPr>
              <a:t>    - get Date or Timestamp field value</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getBoolean( )</a:t>
            </a:r>
            <a:r>
              <a:rPr lang="en-US" altLang="en-US" sz="1500" b="1">
                <a:latin typeface="Courier New" panose="02070309020205020404" pitchFamily="49" charset="0"/>
                <a:cs typeface="Courier New" panose="02070309020205020404" pitchFamily="49" charset="0"/>
              </a:rPr>
              <a:t> - get a Bit field value </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getBytes( )</a:t>
            </a:r>
            <a:r>
              <a:rPr lang="en-US" altLang="en-US" sz="1500" b="1">
                <a:latin typeface="Courier New" panose="02070309020205020404" pitchFamily="49" charset="0"/>
                <a:cs typeface="Courier New" panose="02070309020205020404" pitchFamily="49" charset="0"/>
              </a:rPr>
              <a:t>   - get Binary data</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getBigDecimal( )</a:t>
            </a:r>
            <a:r>
              <a:rPr lang="en-US" altLang="en-US" sz="1500" b="1">
                <a:latin typeface="Courier New" panose="02070309020205020404" pitchFamily="49" charset="0"/>
                <a:cs typeface="Courier New" panose="02070309020205020404" pitchFamily="49" charset="0"/>
              </a:rPr>
              <a:t> - get Decimal field as BigDecimal</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getBlob( )    </a:t>
            </a:r>
            <a:r>
              <a:rPr lang="en-US" altLang="en-US" sz="1500" b="1">
                <a:latin typeface="Courier New" panose="02070309020205020404" pitchFamily="49" charset="0"/>
                <a:cs typeface="Courier New" panose="02070309020205020404" pitchFamily="49" charset="0"/>
              </a:rPr>
              <a:t>- get Binary Large Object</a:t>
            </a:r>
          </a:p>
          <a:p>
            <a:pPr>
              <a:spcBef>
                <a:spcPct val="20000"/>
              </a:spcBef>
              <a:buClr>
                <a:schemeClr val="folHlink"/>
              </a:buClr>
              <a:buSzPct val="60000"/>
              <a:buFont typeface="Wingdings" pitchFamily="2" charset="2"/>
              <a:buNone/>
            </a:pPr>
            <a:r>
              <a:rPr lang="en-US" altLang="en-US" sz="1500" b="1">
                <a:solidFill>
                  <a:schemeClr val="tx2"/>
                </a:solidFill>
                <a:latin typeface="Courier New" panose="02070309020205020404" pitchFamily="49" charset="0"/>
                <a:cs typeface="Courier New" panose="02070309020205020404" pitchFamily="49" charset="0"/>
              </a:rPr>
              <a:t>getObject( )</a:t>
            </a:r>
            <a:r>
              <a:rPr lang="en-US" altLang="en-US" sz="1500" b="1">
                <a:latin typeface="Courier New" panose="02070309020205020404" pitchFamily="49" charset="0"/>
                <a:cs typeface="Courier New" panose="02070309020205020404" pitchFamily="49" charset="0"/>
              </a:rPr>
              <a:t>  - get any field value</a:t>
            </a:r>
          </a:p>
          <a:p>
            <a:pPr>
              <a:spcBef>
                <a:spcPct val="20000"/>
              </a:spcBef>
              <a:buClr>
                <a:schemeClr val="folHlink"/>
              </a:buClr>
              <a:buSzPct val="60000"/>
              <a:buFont typeface="Wingdings" pitchFamily="2" charset="2"/>
              <a:buNone/>
            </a:pPr>
            <a:endParaRPr lang="en-US" altLang="en-US" sz="15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3521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A97A7D31-C031-7948-B3ED-CDAF72449C23}"/>
              </a:ext>
            </a:extLst>
          </p:cNvPr>
          <p:cNvSpPr>
            <a:spLocks noGrp="1" noChangeArrowheads="1"/>
          </p:cNvSpPr>
          <p:nvPr>
            <p:ph type="title" idx="4294967295"/>
          </p:nvPr>
        </p:nvSpPr>
        <p:spPr>
          <a:xfrm>
            <a:off x="0" y="206375"/>
            <a:ext cx="5334000" cy="384175"/>
          </a:xfrm>
        </p:spPr>
        <p:txBody>
          <a:bodyPr>
            <a:normAutofit fontScale="90000"/>
          </a:bodyPr>
          <a:lstStyle/>
          <a:p>
            <a:pPr algn="l"/>
            <a:r>
              <a:rPr lang="en-US" altLang="en-US" sz="2400" dirty="0" err="1">
                <a:solidFill>
                  <a:schemeClr val="bg1"/>
                </a:solidFill>
              </a:rPr>
              <a:t>ResultSet</a:t>
            </a:r>
            <a:r>
              <a:rPr lang="en-US" altLang="en-US" sz="2400" dirty="0">
                <a:solidFill>
                  <a:schemeClr val="bg1"/>
                </a:solidFill>
              </a:rPr>
              <a:t> and Type Compatibility</a:t>
            </a:r>
            <a:endParaRPr lang="th-TH" altLang="en-US" sz="2400" dirty="0">
              <a:solidFill>
                <a:schemeClr val="bg1"/>
              </a:solidFill>
            </a:endParaRPr>
          </a:p>
        </p:txBody>
      </p:sp>
      <p:sp>
        <p:nvSpPr>
          <p:cNvPr id="310275" name="Rectangle 3">
            <a:extLst>
              <a:ext uri="{FF2B5EF4-FFF2-40B4-BE49-F238E27FC236}">
                <a16:creationId xmlns:a16="http://schemas.microsoft.com/office/drawing/2014/main" id="{704CEBDE-0E46-E74A-B9F2-9B9B87DDDCBA}"/>
              </a:ext>
            </a:extLst>
          </p:cNvPr>
          <p:cNvSpPr>
            <a:spLocks noGrp="1" noChangeArrowheads="1"/>
          </p:cNvSpPr>
          <p:nvPr>
            <p:ph type="body" idx="4294967295"/>
          </p:nvPr>
        </p:nvSpPr>
        <p:spPr>
          <a:xfrm>
            <a:off x="1702197" y="1123950"/>
            <a:ext cx="5940425" cy="847725"/>
          </a:xfrm>
        </p:spPr>
        <p:txBody>
          <a:bodyPr>
            <a:normAutofit fontScale="62500" lnSpcReduction="20000"/>
          </a:bodyPr>
          <a:lstStyle/>
          <a:p>
            <a:pPr>
              <a:buFont typeface="Wingdings" pitchFamily="2" charset="2"/>
              <a:buNone/>
            </a:pPr>
            <a:r>
              <a:rPr lang="en-US" altLang="en-US" dirty="0"/>
              <a:t>SQL data types don't exactly match Java data types.</a:t>
            </a:r>
          </a:p>
          <a:p>
            <a:pPr>
              <a:buFont typeface="Wingdings" pitchFamily="2" charset="2"/>
              <a:buNone/>
            </a:pPr>
            <a:r>
              <a:rPr lang="en-US" altLang="en-US" dirty="0"/>
              <a:t>See Java API and JDBC tutorial for conversion rules.</a:t>
            </a:r>
          </a:p>
          <a:p>
            <a:pPr>
              <a:buFont typeface="Wingdings" pitchFamily="2" charset="2"/>
              <a:buNone/>
            </a:pPr>
            <a:endParaRPr lang="en-US" altLang="en-US" dirty="0"/>
          </a:p>
          <a:p>
            <a:pPr>
              <a:buFont typeface="Wingdings" pitchFamily="2" charset="2"/>
              <a:buNone/>
            </a:pPr>
            <a:endParaRPr lang="en-US" altLang="en-US" sz="1500" b="1" dirty="0"/>
          </a:p>
        </p:txBody>
      </p:sp>
      <p:sp>
        <p:nvSpPr>
          <p:cNvPr id="310276" name="Text Box 4">
            <a:extLst>
              <a:ext uri="{FF2B5EF4-FFF2-40B4-BE49-F238E27FC236}">
                <a16:creationId xmlns:a16="http://schemas.microsoft.com/office/drawing/2014/main" id="{059EB0DC-33A7-C945-BB5B-6C8D8661EE23}"/>
              </a:ext>
            </a:extLst>
          </p:cNvPr>
          <p:cNvSpPr txBox="1">
            <a:spLocks noChangeArrowheads="1"/>
          </p:cNvSpPr>
          <p:nvPr/>
        </p:nvSpPr>
        <p:spPr bwMode="auto">
          <a:xfrm>
            <a:off x="1669257" y="4149491"/>
            <a:ext cx="5962650" cy="32316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dirty="0">
                <a:latin typeface="Arial" panose="020B0604020202020204" pitchFamily="34" charset="0"/>
              </a:rPr>
              <a:t>For all compatibilities, see:   </a:t>
            </a:r>
            <a:r>
              <a:rPr lang="en-US" altLang="en-US" sz="1500" b="1" dirty="0">
                <a:latin typeface="Arial" panose="020B0604020202020204" pitchFamily="34" charset="0"/>
              </a:rPr>
              <a:t>/tutorial/</a:t>
            </a:r>
            <a:r>
              <a:rPr lang="en-US" altLang="en-US" sz="1500" b="1" dirty="0" err="1">
                <a:latin typeface="Arial" panose="020B0604020202020204" pitchFamily="34" charset="0"/>
              </a:rPr>
              <a:t>jdbc</a:t>
            </a:r>
            <a:r>
              <a:rPr lang="en-US" altLang="en-US" sz="1500" b="1" dirty="0">
                <a:latin typeface="Arial" panose="020B0604020202020204" pitchFamily="34" charset="0"/>
              </a:rPr>
              <a:t>/basics/</a:t>
            </a:r>
            <a:r>
              <a:rPr lang="en-US" altLang="en-US" sz="1500" b="1" dirty="0" err="1">
                <a:latin typeface="Arial" panose="020B0604020202020204" pitchFamily="34" charset="0"/>
              </a:rPr>
              <a:t>retrieving.html</a:t>
            </a:r>
            <a:endParaRPr lang="th-TH" altLang="en-US" sz="1500" b="1" dirty="0">
              <a:latin typeface="Arial" panose="020B0604020202020204" pitchFamily="34" charset="0"/>
            </a:endParaRPr>
          </a:p>
        </p:txBody>
      </p:sp>
      <p:sp>
        <p:nvSpPr>
          <p:cNvPr id="310277" name="Rectangle 5">
            <a:extLst>
              <a:ext uri="{FF2B5EF4-FFF2-40B4-BE49-F238E27FC236}">
                <a16:creationId xmlns:a16="http://schemas.microsoft.com/office/drawing/2014/main" id="{3E0FCBED-B2BE-9948-B1FD-69F8B3173E07}"/>
              </a:ext>
            </a:extLst>
          </p:cNvPr>
          <p:cNvSpPr>
            <a:spLocks noChangeArrowheads="1"/>
          </p:cNvSpPr>
          <p:nvPr/>
        </p:nvSpPr>
        <p:spPr bwMode="auto">
          <a:xfrm>
            <a:off x="1679973" y="2082404"/>
            <a:ext cx="5941219" cy="1943100"/>
          </a:xfrm>
          <a:prstGeom prst="rect">
            <a:avLst/>
          </a:prstGeom>
          <a:solidFill>
            <a:schemeClr val="bg1"/>
          </a:solidFill>
          <a:ln w="12700">
            <a:solidFill>
              <a:schemeClr val="tx2"/>
            </a:solidFill>
            <a:miter lim="800000"/>
            <a:headEnd/>
            <a:tailEnd/>
          </a:ln>
          <a:effectLst/>
        </p:spPr>
        <p:txBody>
          <a:bodyPr/>
          <a:lstStyle>
            <a:lvl1pPr marL="342900" indent="-342900">
              <a:defRPr>
                <a:solidFill>
                  <a:schemeClr val="tx1"/>
                </a:solidFill>
                <a:latin typeface="Arial Unicode MS" panose="020B0604020202020204" pitchFamily="34" charset="-128"/>
                <a:cs typeface="Angsana New" panose="02020603050405020304" pitchFamily="18" charset="-34"/>
              </a:defRPr>
            </a:lvl1pPr>
            <a:lvl2pPr marL="742950" indent="-285750">
              <a:defRPr>
                <a:solidFill>
                  <a:schemeClr val="tx1"/>
                </a:solidFill>
                <a:latin typeface="Arial Unicode MS" panose="020B0604020202020204" pitchFamily="34" charset="-128"/>
                <a:cs typeface="Angsana New" panose="02020603050405020304" pitchFamily="18" charset="-34"/>
              </a:defRPr>
            </a:lvl2pPr>
            <a:lvl3pPr marL="1143000" indent="-228600">
              <a:defRPr>
                <a:solidFill>
                  <a:schemeClr val="tx1"/>
                </a:solidFill>
                <a:latin typeface="Arial Unicode MS" panose="020B0604020202020204" pitchFamily="34" charset="-128"/>
                <a:cs typeface="Angsana New" panose="02020603050405020304" pitchFamily="18" charset="-34"/>
              </a:defRPr>
            </a:lvl3pPr>
            <a:lvl4pPr marL="1600200" indent="-228600">
              <a:defRPr>
                <a:solidFill>
                  <a:schemeClr val="tx1"/>
                </a:solidFill>
                <a:latin typeface="Arial Unicode MS" panose="020B0604020202020204" pitchFamily="34" charset="-128"/>
                <a:cs typeface="Angsana New" panose="02020603050405020304" pitchFamily="18" charset="-34"/>
              </a:defRPr>
            </a:lvl4pPr>
            <a:lvl5pPr marL="2057400" indent="-228600">
              <a:defRPr>
                <a:solidFill>
                  <a:schemeClr val="tx1"/>
                </a:solidFill>
                <a:latin typeface="Arial Unicode MS" panose="020B0604020202020204" pitchFamily="34" charset="-128"/>
                <a:cs typeface="Angsana New" panose="02020603050405020304" pitchFamily="18" charset="-34"/>
              </a:defRPr>
            </a:lvl5pPr>
            <a:lvl6pPr marL="25146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marL="29718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marL="34290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marL="38862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20000"/>
              </a:spcBef>
              <a:buClr>
                <a:schemeClr val="folHlink"/>
              </a:buClr>
              <a:buSzPct val="60000"/>
              <a:buFont typeface="Wingdings" pitchFamily="2" charset="2"/>
              <a:buNone/>
            </a:pPr>
            <a:r>
              <a:rPr lang="en-US" altLang="en-US" sz="1500" b="1">
                <a:latin typeface="Courier New" panose="02070309020205020404" pitchFamily="49" charset="0"/>
                <a:cs typeface="Courier New" panose="02070309020205020404" pitchFamily="49" charset="0"/>
              </a:rPr>
              <a:t>int pop1 = rs.getInt( "</a:t>
            </a:r>
            <a:r>
              <a:rPr lang="en-US" altLang="en-US" sz="1500" b="1">
                <a:solidFill>
                  <a:srgbClr val="A50021"/>
                </a:solidFill>
                <a:latin typeface="Courier New" panose="02070309020205020404" pitchFamily="49" charset="0"/>
                <a:cs typeface="Courier New" panose="02070309020205020404" pitchFamily="49" charset="0"/>
              </a:rPr>
              <a:t>population</a:t>
            </a:r>
            <a:r>
              <a:rPr lang="en-US" altLang="en-US" sz="1500" b="1">
                <a:latin typeface="Courier New" panose="02070309020205020404" pitchFamily="49" charset="0"/>
                <a:cs typeface="Courier New" panose="02070309020205020404" pitchFamily="49" charset="0"/>
              </a:rPr>
              <a:t>" );</a:t>
            </a:r>
          </a:p>
          <a:p>
            <a:pPr>
              <a:spcBef>
                <a:spcPct val="20000"/>
              </a:spcBef>
              <a:buClr>
                <a:schemeClr val="folHlink"/>
              </a:buClr>
              <a:buSzPct val="60000"/>
              <a:buFont typeface="Wingdings" pitchFamily="2" charset="2"/>
              <a:buNone/>
            </a:pPr>
            <a:r>
              <a:rPr lang="en-US" altLang="en-US" sz="1500" b="1">
                <a:latin typeface="Courier New" panose="02070309020205020404" pitchFamily="49" charset="0"/>
                <a:cs typeface="Courier New" panose="02070309020205020404" pitchFamily="49" charset="0"/>
              </a:rPr>
              <a:t>long pop2 = rs.getLong( "</a:t>
            </a:r>
            <a:r>
              <a:rPr lang="en-US" altLang="en-US" sz="1500" b="1">
                <a:solidFill>
                  <a:srgbClr val="A50021"/>
                </a:solidFill>
                <a:latin typeface="Courier New" panose="02070309020205020404" pitchFamily="49" charset="0"/>
                <a:cs typeface="Courier New" panose="02070309020205020404" pitchFamily="49" charset="0"/>
              </a:rPr>
              <a:t>population</a:t>
            </a:r>
            <a:r>
              <a:rPr lang="en-US" altLang="en-US" sz="1500" b="1">
                <a:latin typeface="Courier New" panose="02070309020205020404" pitchFamily="49" charset="0"/>
                <a:cs typeface="Courier New" panose="02070309020205020404" pitchFamily="49" charset="0"/>
              </a:rPr>
              <a:t>" );</a:t>
            </a:r>
          </a:p>
          <a:p>
            <a:pPr>
              <a:spcBef>
                <a:spcPct val="20000"/>
              </a:spcBef>
              <a:buClr>
                <a:schemeClr val="folHlink"/>
              </a:buClr>
              <a:buSzPct val="60000"/>
              <a:buFont typeface="Wingdings" pitchFamily="2" charset="2"/>
              <a:buNone/>
            </a:pPr>
            <a:r>
              <a:rPr lang="en-US" altLang="en-US" sz="1500" b="1">
                <a:solidFill>
                  <a:srgbClr val="006600"/>
                </a:solidFill>
                <a:latin typeface="Courier New" panose="02070309020205020404" pitchFamily="49" charset="0"/>
                <a:cs typeface="Courier New" panose="02070309020205020404" pitchFamily="49" charset="0"/>
              </a:rPr>
              <a:t>// float - int conversion is possible, too</a:t>
            </a:r>
          </a:p>
          <a:p>
            <a:pPr>
              <a:spcBef>
                <a:spcPct val="20000"/>
              </a:spcBef>
              <a:buClr>
                <a:schemeClr val="folHlink"/>
              </a:buClr>
              <a:buSzPct val="60000"/>
              <a:buFont typeface="Wingdings" pitchFamily="2" charset="2"/>
              <a:buNone/>
            </a:pPr>
            <a:r>
              <a:rPr lang="en-US" altLang="en-US" sz="1500" b="1">
                <a:latin typeface="Courier New" panose="02070309020205020404" pitchFamily="49" charset="0"/>
                <a:cs typeface="Courier New" panose="02070309020205020404" pitchFamily="49" charset="0"/>
              </a:rPr>
              <a:t>float area = rs.getFloat( "</a:t>
            </a:r>
            <a:r>
              <a:rPr lang="en-US" altLang="en-US" sz="1500" b="1">
                <a:solidFill>
                  <a:srgbClr val="A50021"/>
                </a:solidFill>
                <a:latin typeface="Courier New" panose="02070309020205020404" pitchFamily="49" charset="0"/>
                <a:cs typeface="Courier New" panose="02070309020205020404" pitchFamily="49" charset="0"/>
              </a:rPr>
              <a:t>surfacearea</a:t>
            </a:r>
            <a:r>
              <a:rPr lang="en-US" altLang="en-US" sz="1500" b="1">
                <a:latin typeface="Courier New" panose="02070309020205020404" pitchFamily="49" charset="0"/>
                <a:cs typeface="Courier New" panose="02070309020205020404" pitchFamily="49" charset="0"/>
              </a:rPr>
              <a:t>" );</a:t>
            </a:r>
          </a:p>
          <a:p>
            <a:pPr>
              <a:spcBef>
                <a:spcPct val="20000"/>
              </a:spcBef>
              <a:buClr>
                <a:schemeClr val="folHlink"/>
              </a:buClr>
              <a:buSzPct val="60000"/>
              <a:buFont typeface="Wingdings" pitchFamily="2" charset="2"/>
              <a:buNone/>
            </a:pPr>
            <a:r>
              <a:rPr lang="en-US" altLang="en-US" sz="1500" b="1">
                <a:solidFill>
                  <a:srgbClr val="006600"/>
                </a:solidFill>
                <a:latin typeface="Courier New" panose="02070309020205020404" pitchFamily="49" charset="0"/>
                <a:cs typeface="Courier New" panose="02070309020205020404" pitchFamily="49" charset="0"/>
              </a:rPr>
              <a:t>// convert char(n) to String</a:t>
            </a:r>
          </a:p>
          <a:p>
            <a:pPr>
              <a:spcBef>
                <a:spcPct val="20000"/>
              </a:spcBef>
              <a:buClr>
                <a:schemeClr val="folHlink"/>
              </a:buClr>
              <a:buSzPct val="60000"/>
              <a:buFont typeface="Wingdings" pitchFamily="2" charset="2"/>
              <a:buNone/>
            </a:pPr>
            <a:r>
              <a:rPr lang="en-US" altLang="en-US" sz="1500" b="1">
                <a:latin typeface="Courier New" panose="02070309020205020404" pitchFamily="49" charset="0"/>
                <a:cs typeface="Courier New" panose="02070309020205020404" pitchFamily="49" charset="0"/>
              </a:rPr>
              <a:t>String region = rs.getString( "</a:t>
            </a:r>
            <a:r>
              <a:rPr lang="en-US" altLang="en-US" sz="1500" b="1">
                <a:solidFill>
                  <a:srgbClr val="A50021"/>
                </a:solidFill>
                <a:latin typeface="Courier New" panose="02070309020205020404" pitchFamily="49" charset="0"/>
                <a:cs typeface="Courier New" panose="02070309020205020404" pitchFamily="49" charset="0"/>
              </a:rPr>
              <a:t>region</a:t>
            </a:r>
            <a:r>
              <a:rPr lang="en-US" altLang="en-US" sz="1500" b="1">
                <a:latin typeface="Courier New" panose="02070309020205020404" pitchFamily="49" charset="0"/>
                <a:cs typeface="Courier New" panose="02070309020205020404" pitchFamily="49" charset="0"/>
              </a:rPr>
              <a:t>" );</a:t>
            </a:r>
          </a:p>
          <a:p>
            <a:pPr>
              <a:spcBef>
                <a:spcPct val="20000"/>
              </a:spcBef>
              <a:buClr>
                <a:schemeClr val="folHlink"/>
              </a:buClr>
              <a:buSzPct val="60000"/>
              <a:buFont typeface="Wingdings" pitchFamily="2" charset="2"/>
              <a:buNone/>
            </a:pPr>
            <a:endParaRPr lang="en-US" altLang="en-US" sz="15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705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F5A5B0F8-DF51-FB4F-8993-6D8FBE407026}"/>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How to Execute SQL Commands</a:t>
            </a:r>
            <a:endParaRPr lang="th-TH" altLang="en-US" sz="2400" dirty="0">
              <a:solidFill>
                <a:schemeClr val="bg1"/>
              </a:solidFill>
            </a:endParaRPr>
          </a:p>
        </p:txBody>
      </p:sp>
      <p:sp>
        <p:nvSpPr>
          <p:cNvPr id="164867" name="Rectangle 3">
            <a:extLst>
              <a:ext uri="{FF2B5EF4-FFF2-40B4-BE49-F238E27FC236}">
                <a16:creationId xmlns:a16="http://schemas.microsoft.com/office/drawing/2014/main" id="{601A74BD-1F60-9C43-8143-C561F4AD05A2}"/>
              </a:ext>
            </a:extLst>
          </p:cNvPr>
          <p:cNvSpPr>
            <a:spLocks noGrp="1" noChangeArrowheads="1"/>
          </p:cNvSpPr>
          <p:nvPr>
            <p:ph type="body" idx="4294967295"/>
          </p:nvPr>
        </p:nvSpPr>
        <p:spPr>
          <a:xfrm>
            <a:off x="1752600" y="742950"/>
            <a:ext cx="6165850" cy="430212"/>
          </a:xfrm>
        </p:spPr>
        <p:txBody>
          <a:bodyPr>
            <a:normAutofit fontScale="62500" lnSpcReduction="20000"/>
          </a:bodyPr>
          <a:lstStyle/>
          <a:p>
            <a:pPr>
              <a:buFont typeface="Wingdings" pitchFamily="2" charset="2"/>
              <a:buNone/>
            </a:pPr>
            <a:r>
              <a:rPr lang="en-US" altLang="en-US" dirty="0"/>
              <a:t>The Statement interface defines many execute methods:</a:t>
            </a:r>
          </a:p>
        </p:txBody>
      </p:sp>
      <p:sp>
        <p:nvSpPr>
          <p:cNvPr id="164872" name="Rectangle 8">
            <a:extLst>
              <a:ext uri="{FF2B5EF4-FFF2-40B4-BE49-F238E27FC236}">
                <a16:creationId xmlns:a16="http://schemas.microsoft.com/office/drawing/2014/main" id="{B920D9FE-33F7-2A49-9C51-463AB5127E09}"/>
              </a:ext>
            </a:extLst>
          </p:cNvPr>
          <p:cNvSpPr>
            <a:spLocks noChangeArrowheads="1"/>
          </p:cNvSpPr>
          <p:nvPr/>
        </p:nvSpPr>
        <p:spPr bwMode="auto">
          <a:xfrm>
            <a:off x="1524000" y="1340719"/>
            <a:ext cx="6629400" cy="321587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Unicode MS" panose="020B0604020202020204" pitchFamily="34" charset="-128"/>
                <a:cs typeface="Angsana New" panose="02020603050405020304" pitchFamily="18" charset="-34"/>
              </a:defRPr>
            </a:lvl1pPr>
            <a:lvl2pPr marL="742950" indent="-285750">
              <a:defRPr>
                <a:solidFill>
                  <a:schemeClr val="tx1"/>
                </a:solidFill>
                <a:latin typeface="Arial Unicode MS" panose="020B0604020202020204" pitchFamily="34" charset="-128"/>
                <a:cs typeface="Angsana New" panose="02020603050405020304" pitchFamily="18" charset="-34"/>
              </a:defRPr>
            </a:lvl2pPr>
            <a:lvl3pPr marL="1143000" indent="-228600">
              <a:defRPr>
                <a:solidFill>
                  <a:schemeClr val="tx1"/>
                </a:solidFill>
                <a:latin typeface="Arial Unicode MS" panose="020B0604020202020204" pitchFamily="34" charset="-128"/>
                <a:cs typeface="Angsana New" panose="02020603050405020304" pitchFamily="18" charset="-34"/>
              </a:defRPr>
            </a:lvl3pPr>
            <a:lvl4pPr marL="1600200" indent="-228600">
              <a:defRPr>
                <a:solidFill>
                  <a:schemeClr val="tx1"/>
                </a:solidFill>
                <a:latin typeface="Arial Unicode MS" panose="020B0604020202020204" pitchFamily="34" charset="-128"/>
                <a:cs typeface="Angsana New" panose="02020603050405020304" pitchFamily="18" charset="-34"/>
              </a:defRPr>
            </a:lvl4pPr>
            <a:lvl5pPr marL="2057400" indent="-228600">
              <a:defRPr>
                <a:solidFill>
                  <a:schemeClr val="tx1"/>
                </a:solidFill>
                <a:latin typeface="Arial Unicode MS" panose="020B0604020202020204" pitchFamily="34" charset="-128"/>
                <a:cs typeface="Angsana New" panose="02020603050405020304" pitchFamily="18" charset="-34"/>
              </a:defRPr>
            </a:lvl5pPr>
            <a:lvl6pPr marL="25146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marL="29718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marL="34290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marL="38862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20000"/>
              </a:spcBef>
              <a:buClr>
                <a:schemeClr val="folHlink"/>
              </a:buClr>
              <a:buSzPct val="60000"/>
              <a:buFont typeface="Wingdings" pitchFamily="2" charset="2"/>
              <a:buNone/>
            </a:pPr>
            <a:r>
              <a:rPr lang="en-US" altLang="en-US" b="1" dirty="0" err="1">
                <a:latin typeface="Courier New" panose="02070309020205020404" pitchFamily="49" charset="0"/>
                <a:cs typeface="Courier New" panose="02070309020205020404" pitchFamily="49" charset="0"/>
              </a:rPr>
              <a:t>Resultset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rs</a:t>
            </a:r>
            <a:r>
              <a:rPr lang="en-US" altLang="en-US" b="1" dirty="0">
                <a:latin typeface="Courier New" panose="02070309020205020404" pitchFamily="49" charset="0"/>
                <a:cs typeface="Courier New" panose="02070309020205020404" pitchFamily="49" charset="0"/>
              </a:rPr>
              <a:t> =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statement.</a:t>
            </a:r>
            <a:r>
              <a:rPr lang="en-US" altLang="en-US" b="1" dirty="0" err="1">
                <a:solidFill>
                  <a:schemeClr val="tx2"/>
                </a:solidFill>
                <a:latin typeface="Courier New" panose="02070309020205020404" pitchFamily="49" charset="0"/>
                <a:cs typeface="Courier New" panose="02070309020205020404" pitchFamily="49" charset="0"/>
              </a:rPr>
              <a:t>executeQuery</a:t>
            </a:r>
            <a:r>
              <a:rPr lang="en-US" altLang="en-US" b="1" dirty="0">
                <a:latin typeface="Courier New" panose="02070309020205020404" pitchFamily="49" charset="0"/>
                <a:cs typeface="Courier New" panose="02070309020205020404" pitchFamily="49" charset="0"/>
              </a:rPr>
              <a:t>("SELECT ...");</a:t>
            </a:r>
          </a:p>
          <a:p>
            <a:pPr lvl="1">
              <a:spcBef>
                <a:spcPct val="30000"/>
              </a:spcBef>
              <a:buClr>
                <a:schemeClr val="folHlink"/>
              </a:buClr>
              <a:buSzPct val="60000"/>
              <a:buFont typeface="Wingdings" pitchFamily="2" charset="2"/>
              <a:buChar char="n"/>
            </a:pPr>
            <a:r>
              <a:rPr lang="en-US" altLang="en-US" dirty="0">
                <a:latin typeface="Arial" panose="020B0604020202020204" pitchFamily="34" charset="0"/>
                <a:cs typeface="Arial" panose="020B0604020202020204" pitchFamily="34" charset="0"/>
              </a:rPr>
              <a:t>use for statements that return data values (SELECT)</a:t>
            </a:r>
          </a:p>
          <a:p>
            <a:pPr>
              <a:spcBef>
                <a:spcPct val="60000"/>
              </a:spcBef>
              <a:buClr>
                <a:schemeClr val="folHlink"/>
              </a:buClr>
              <a:buSzPct val="60000"/>
              <a:buFont typeface="Wingdings" pitchFamily="2" charset="2"/>
              <a:buNone/>
            </a:pP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count =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statement.</a:t>
            </a:r>
            <a:r>
              <a:rPr lang="en-US" altLang="en-US" b="1" dirty="0" err="1">
                <a:solidFill>
                  <a:schemeClr val="tx2"/>
                </a:solidFill>
                <a:latin typeface="Courier New" panose="02070309020205020404" pitchFamily="49" charset="0"/>
                <a:cs typeface="Courier New" panose="02070309020205020404" pitchFamily="49" charset="0"/>
              </a:rPr>
              <a:t>executeUpdate</a:t>
            </a:r>
            <a:r>
              <a:rPr lang="en-US" altLang="en-US" b="1" dirty="0">
                <a:latin typeface="Courier New" panose="02070309020205020404" pitchFamily="49" charset="0"/>
                <a:cs typeface="Courier New" panose="02070309020205020404" pitchFamily="49" charset="0"/>
              </a:rPr>
              <a:t>("UPDATE ...");</a:t>
            </a:r>
          </a:p>
          <a:p>
            <a:pPr lvl="1">
              <a:spcBef>
                <a:spcPct val="30000"/>
              </a:spcBef>
              <a:buClr>
                <a:schemeClr val="folHlink"/>
              </a:buClr>
              <a:buSzPct val="60000"/>
              <a:buFont typeface="Wingdings" pitchFamily="2" charset="2"/>
              <a:buChar char="n"/>
            </a:pPr>
            <a:r>
              <a:rPr lang="en-US" altLang="en-US" dirty="0">
                <a:latin typeface="Arial" panose="020B0604020202020204" pitchFamily="34" charset="0"/>
                <a:cs typeface="Arial" panose="020B0604020202020204" pitchFamily="34" charset="0"/>
              </a:rPr>
              <a:t>use for INSERT, UPDATE, and DELETE</a:t>
            </a:r>
          </a:p>
          <a:p>
            <a:pPr>
              <a:spcBef>
                <a:spcPct val="60000"/>
              </a:spcBef>
              <a:buClr>
                <a:schemeClr val="folHlink"/>
              </a:buClr>
              <a:buSzPct val="60000"/>
              <a:buFont typeface="Wingdings" pitchFamily="2" charset="2"/>
              <a:buNone/>
            </a:pPr>
            <a:r>
              <a:rPr lang="en-US" altLang="en-US" b="1" dirty="0" err="1">
                <a:latin typeface="Courier New" panose="02070309020205020404" pitchFamily="49" charset="0"/>
                <a:cs typeface="Courier New" panose="02070309020205020404" pitchFamily="49" charset="0"/>
              </a:rPr>
              <a:t>boolean</a:t>
            </a:r>
            <a:r>
              <a:rPr lang="en-US" altLang="en-US" b="1" dirty="0">
                <a:latin typeface="Courier New" panose="02070309020205020404" pitchFamily="49" charset="0"/>
                <a:cs typeface="Courier New" panose="02070309020205020404" pitchFamily="49" charset="0"/>
              </a:rPr>
              <a:t> b =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statement.</a:t>
            </a:r>
            <a:r>
              <a:rPr lang="en-US" altLang="en-US" b="1" dirty="0" err="1">
                <a:solidFill>
                  <a:schemeClr val="tx2"/>
                </a:solidFill>
                <a:latin typeface="Courier New" panose="02070309020205020404" pitchFamily="49" charset="0"/>
                <a:cs typeface="Courier New" panose="02070309020205020404" pitchFamily="49" charset="0"/>
              </a:rPr>
              <a:t>execute</a:t>
            </a:r>
            <a:r>
              <a:rPr lang="en-US" altLang="en-US" b="1" dirty="0">
                <a:latin typeface="Courier New" panose="02070309020205020404" pitchFamily="49" charset="0"/>
                <a:cs typeface="Courier New" panose="02070309020205020404" pitchFamily="49" charset="0"/>
              </a:rPr>
              <a:t>("DROP TABLE test");</a:t>
            </a:r>
          </a:p>
          <a:p>
            <a:pPr lvl="1">
              <a:spcBef>
                <a:spcPct val="30000"/>
              </a:spcBef>
              <a:buClr>
                <a:schemeClr val="folHlink"/>
              </a:buClr>
              <a:buSzPct val="60000"/>
              <a:buFont typeface="Wingdings" pitchFamily="2" charset="2"/>
              <a:buChar char="n"/>
            </a:pPr>
            <a:r>
              <a:rPr lang="en-US" altLang="en-US" dirty="0">
                <a:latin typeface="Arial" panose="020B0604020202020204" pitchFamily="34" charset="0"/>
                <a:cs typeface="Arial" panose="020B0604020202020204" pitchFamily="34" charset="0"/>
              </a:rPr>
              <a:t>use to execute any SQL statement(s)</a:t>
            </a:r>
            <a:endParaRPr lang="th-TH" alt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6427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a:extLst>
              <a:ext uri="{FF2B5EF4-FFF2-40B4-BE49-F238E27FC236}">
                <a16:creationId xmlns:a16="http://schemas.microsoft.com/office/drawing/2014/main" id="{E56B4007-7C96-2141-A5F4-AF7E74EEBD7A}"/>
              </a:ext>
            </a:extLst>
          </p:cNvPr>
          <p:cNvSpPr>
            <a:spLocks noGrp="1" noChangeArrowheads="1"/>
          </p:cNvSpPr>
          <p:nvPr>
            <p:ph type="title" idx="4294967295"/>
          </p:nvPr>
        </p:nvSpPr>
        <p:spPr>
          <a:xfrm>
            <a:off x="0" y="206375"/>
            <a:ext cx="5181600" cy="384175"/>
          </a:xfrm>
        </p:spPr>
        <p:txBody>
          <a:bodyPr>
            <a:normAutofit fontScale="90000"/>
          </a:bodyPr>
          <a:lstStyle/>
          <a:p>
            <a:pPr algn="l"/>
            <a:r>
              <a:rPr lang="en-US" altLang="en-US" sz="2400" dirty="0">
                <a:solidFill>
                  <a:schemeClr val="bg1"/>
                </a:solidFill>
              </a:rPr>
              <a:t>Security Problem</a:t>
            </a:r>
            <a:endParaRPr lang="th-TH" altLang="en-US" sz="2400" dirty="0">
              <a:solidFill>
                <a:schemeClr val="bg1"/>
              </a:solidFill>
            </a:endParaRPr>
          </a:p>
        </p:txBody>
      </p:sp>
      <p:sp>
        <p:nvSpPr>
          <p:cNvPr id="321539" name="Rectangle 3">
            <a:extLst>
              <a:ext uri="{FF2B5EF4-FFF2-40B4-BE49-F238E27FC236}">
                <a16:creationId xmlns:a16="http://schemas.microsoft.com/office/drawing/2014/main" id="{E058F757-611F-9945-9C6B-7964B90C7E72}"/>
              </a:ext>
            </a:extLst>
          </p:cNvPr>
          <p:cNvSpPr>
            <a:spLocks noGrp="1" noChangeArrowheads="1"/>
          </p:cNvSpPr>
          <p:nvPr>
            <p:ph type="body" idx="4294967295"/>
          </p:nvPr>
        </p:nvSpPr>
        <p:spPr>
          <a:xfrm>
            <a:off x="533400" y="1657350"/>
            <a:ext cx="7772400" cy="2936875"/>
          </a:xfrm>
          <a:solidFill>
            <a:schemeClr val="bg1"/>
          </a:solidFill>
          <a:ln>
            <a:solidFill>
              <a:schemeClr val="tx2"/>
            </a:solidFill>
            <a:miter lim="800000"/>
            <a:headEnd/>
            <a:tailEnd/>
          </a:ln>
        </p:spPr>
        <p:txBody>
          <a:bodyPr>
            <a:normAutofit/>
          </a:bodyPr>
          <a:lstStyle/>
          <a:p>
            <a:pPr>
              <a:buFont typeface="Wingdings" pitchFamily="2" charset="2"/>
              <a:buNone/>
            </a:pPr>
            <a:r>
              <a:rPr lang="en-US" altLang="en-US" sz="1350" b="1" dirty="0">
                <a:latin typeface="Courier New" panose="02070309020205020404" pitchFamily="49" charset="0"/>
                <a:cs typeface="Courier New" panose="02070309020205020404" pitchFamily="49" charset="0"/>
              </a:rPr>
              <a:t>Scanner scanner = new Scanner( </a:t>
            </a:r>
            <a:r>
              <a:rPr lang="en-US" altLang="en-US" sz="1350" b="1" dirty="0" err="1">
                <a:latin typeface="Courier New" panose="02070309020205020404" pitchFamily="49" charset="0"/>
                <a:cs typeface="Courier New" panose="02070309020205020404" pitchFamily="49" charset="0"/>
              </a:rPr>
              <a:t>System.in</a:t>
            </a:r>
            <a:r>
              <a:rPr lang="en-US" altLang="en-US" sz="1350" b="1" dirty="0">
                <a:latin typeface="Courier New" panose="02070309020205020404" pitchFamily="49" charset="0"/>
                <a:cs typeface="Courier New" panose="02070309020205020404" pitchFamily="49" charset="0"/>
              </a:rPr>
              <a:t> );</a:t>
            </a:r>
          </a:p>
          <a:p>
            <a:pPr>
              <a:buFont typeface="Wingdings" pitchFamily="2" charset="2"/>
              <a:buNone/>
            </a:pPr>
            <a:r>
              <a:rPr lang="en-US" altLang="en-US" sz="1350" b="1" dirty="0" err="1">
                <a:latin typeface="Courier New" panose="02070309020205020404" pitchFamily="49" charset="0"/>
                <a:cs typeface="Courier New" panose="02070309020205020404" pitchFamily="49" charset="0"/>
              </a:rPr>
              <a:t>System.out.print</a:t>
            </a:r>
            <a:r>
              <a:rPr lang="en-US" altLang="en-US" sz="1350" b="1" dirty="0">
                <a:latin typeface="Courier New" panose="02070309020205020404" pitchFamily="49" charset="0"/>
                <a:cs typeface="Courier New" panose="02070309020205020404" pitchFamily="49" charset="0"/>
              </a:rPr>
              <a:t>( "Name of city to find? ");</a:t>
            </a:r>
          </a:p>
          <a:p>
            <a:pPr>
              <a:buFont typeface="Wingdings" pitchFamily="2" charset="2"/>
              <a:buNone/>
            </a:pPr>
            <a:r>
              <a:rPr lang="en-US" altLang="en-US" sz="1350" b="1" dirty="0">
                <a:latin typeface="Courier New" panose="02070309020205020404" pitchFamily="49" charset="0"/>
                <a:cs typeface="Courier New" panose="02070309020205020404" pitchFamily="49" charset="0"/>
              </a:rPr>
              <a:t>String name = </a:t>
            </a:r>
            <a:r>
              <a:rPr lang="en-US" altLang="en-US" sz="1350" b="1" dirty="0" err="1">
                <a:latin typeface="Courier New" panose="02070309020205020404" pitchFamily="49" charset="0"/>
                <a:cs typeface="Courier New" panose="02070309020205020404" pitchFamily="49" charset="0"/>
              </a:rPr>
              <a:t>scanner.nextLine</a:t>
            </a:r>
            <a:r>
              <a:rPr lang="en-US" altLang="en-US" sz="1350" b="1" dirty="0">
                <a:latin typeface="Courier New" panose="02070309020205020404" pitchFamily="49" charset="0"/>
                <a:cs typeface="Courier New" panose="02070309020205020404" pitchFamily="49" charset="0"/>
              </a:rPr>
              <a:t>( );</a:t>
            </a:r>
          </a:p>
          <a:p>
            <a:pPr>
              <a:buFont typeface="Wingdings" pitchFamily="2" charset="2"/>
              <a:buNone/>
            </a:pPr>
            <a:endParaRPr lang="en-US" altLang="en-US" sz="1350" b="1" dirty="0">
              <a:latin typeface="Courier New" panose="02070309020205020404" pitchFamily="49" charset="0"/>
              <a:cs typeface="Courier New" panose="02070309020205020404" pitchFamily="49" charset="0"/>
            </a:endParaRPr>
          </a:p>
          <a:p>
            <a:pPr>
              <a:buFont typeface="Wingdings" pitchFamily="2" charset="2"/>
              <a:buNone/>
            </a:pPr>
            <a:r>
              <a:rPr lang="en-US" altLang="en-US" sz="1350" b="1" dirty="0">
                <a:latin typeface="Courier New" panose="02070309020205020404" pitchFamily="49" charset="0"/>
                <a:cs typeface="Courier New" panose="02070309020205020404" pitchFamily="49" charset="0"/>
              </a:rPr>
              <a:t>String query = </a:t>
            </a:r>
            <a:r>
              <a:rPr lang="en-US" altLang="en-US" sz="1350" b="1" dirty="0" err="1">
                <a:latin typeface="Courier New" panose="02070309020205020404" pitchFamily="49" charset="0"/>
                <a:cs typeface="Courier New" panose="02070309020205020404" pitchFamily="49" charset="0"/>
              </a:rPr>
              <a:t>String.format</a:t>
            </a:r>
            <a:r>
              <a:rPr lang="en-US" altLang="en-US" sz="1350" b="1" dirty="0">
                <a:latin typeface="Courier New" panose="02070309020205020404" pitchFamily="49" charset="0"/>
                <a:cs typeface="Courier New" panose="02070309020205020404" pitchFamily="49" charset="0"/>
              </a:rPr>
              <a:t>(</a:t>
            </a:r>
          </a:p>
          <a:p>
            <a:pPr>
              <a:buFont typeface="Wingdings" pitchFamily="2" charset="2"/>
              <a:buNone/>
            </a:pPr>
            <a:r>
              <a:rPr lang="en-US" altLang="en-US" sz="1350" b="1" dirty="0">
                <a:latin typeface="Courier New" panose="02070309020205020404" pitchFamily="49" charset="0"/>
                <a:cs typeface="Courier New" panose="02070309020205020404" pitchFamily="49" charset="0"/>
              </a:rPr>
              <a:t>                "SELECT * FROM city WHERE name=‘%s’”, name );</a:t>
            </a:r>
          </a:p>
          <a:p>
            <a:pPr>
              <a:buFont typeface="Wingdings" pitchFamily="2" charset="2"/>
              <a:buNone/>
            </a:pPr>
            <a:r>
              <a:rPr lang="en-US" altLang="en-US" sz="1350" b="1" dirty="0" err="1">
                <a:latin typeface="Courier New" panose="02070309020205020404" pitchFamily="49" charset="0"/>
                <a:cs typeface="Courier New" panose="02070309020205020404" pitchFamily="49" charset="0"/>
              </a:rPr>
              <a:t>ResultSet</a:t>
            </a: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rs</a:t>
            </a:r>
            <a:r>
              <a:rPr lang="en-US" altLang="en-US" sz="1350" b="1" dirty="0">
                <a:latin typeface="Courier New" panose="02070309020205020404" pitchFamily="49" charset="0"/>
                <a:cs typeface="Courier New" panose="02070309020205020404" pitchFamily="49" charset="0"/>
              </a:rPr>
              <a:t> = </a:t>
            </a:r>
            <a:r>
              <a:rPr lang="en-US" altLang="en-US" sz="1350" b="1" dirty="0" err="1">
                <a:latin typeface="Courier New" panose="02070309020205020404" pitchFamily="49" charset="0"/>
                <a:cs typeface="Courier New" panose="02070309020205020404" pitchFamily="49" charset="0"/>
              </a:rPr>
              <a:t>statement.executeQuery</a:t>
            </a:r>
            <a:r>
              <a:rPr lang="en-US" altLang="en-US" sz="1350" b="1" dirty="0">
                <a:latin typeface="Courier New" panose="02070309020205020404" pitchFamily="49" charset="0"/>
                <a:cs typeface="Courier New" panose="02070309020205020404" pitchFamily="49" charset="0"/>
              </a:rPr>
              <a:t>( query );</a:t>
            </a:r>
            <a:endParaRPr lang="th-TH" altLang="en-US" sz="1350" b="1" dirty="0">
              <a:latin typeface="Courier New" panose="02070309020205020404" pitchFamily="49" charset="0"/>
            </a:endParaRPr>
          </a:p>
        </p:txBody>
      </p:sp>
    </p:spTree>
    <p:extLst>
      <p:ext uri="{BB962C8B-B14F-4D97-AF65-F5344CB8AC3E}">
        <p14:creationId xmlns:p14="http://schemas.microsoft.com/office/powerpoint/2010/main" val="216313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543800" cy="3691731"/>
          </a:xfrm>
        </p:spPr>
        <p:txBody>
          <a:bodyPr>
            <a:normAutofit fontScale="85000" lnSpcReduction="10000"/>
          </a:bodyPr>
          <a:lstStyle/>
          <a:p>
            <a:r>
              <a:rPr lang="en-IN" dirty="0"/>
              <a:t>A servlet follows a certain life cycle. The servlet life cycle is managed by the servlet container. The life cycle contains the following steps:</a:t>
            </a:r>
          </a:p>
          <a:p>
            <a:r>
              <a:rPr lang="en-IN" dirty="0"/>
              <a:t>Load Servlet Class.</a:t>
            </a:r>
          </a:p>
          <a:p>
            <a:r>
              <a:rPr lang="en-IN" dirty="0"/>
              <a:t>Create Instance of Servlet.</a:t>
            </a:r>
          </a:p>
          <a:p>
            <a:r>
              <a:rPr lang="en-IN" dirty="0"/>
              <a:t>Call the servlets </a:t>
            </a:r>
            <a:r>
              <a:rPr lang="en-IN" dirty="0" err="1"/>
              <a:t>init</a:t>
            </a:r>
            <a:r>
              <a:rPr lang="en-IN" dirty="0"/>
              <a:t>() method.</a:t>
            </a:r>
          </a:p>
          <a:p>
            <a:r>
              <a:rPr lang="en-IN" dirty="0"/>
              <a:t>Call the servlets service() method.</a:t>
            </a:r>
          </a:p>
          <a:p>
            <a:r>
              <a:rPr lang="en-IN" dirty="0"/>
              <a:t>Call the servlets destroy() method.</a:t>
            </a:r>
          </a:p>
        </p:txBody>
      </p:sp>
    </p:spTree>
    <p:extLst>
      <p:ext uri="{BB962C8B-B14F-4D97-AF65-F5344CB8AC3E}">
        <p14:creationId xmlns:p14="http://schemas.microsoft.com/office/powerpoint/2010/main" val="627997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EF7302FE-0511-3245-B13C-680836B9CA45}"/>
              </a:ext>
            </a:extLst>
          </p:cNvPr>
          <p:cNvSpPr>
            <a:spLocks noGrp="1" noChangeArrowheads="1"/>
          </p:cNvSpPr>
          <p:nvPr>
            <p:ph type="title" idx="4294967295"/>
          </p:nvPr>
        </p:nvSpPr>
        <p:spPr>
          <a:xfrm>
            <a:off x="0" y="206375"/>
            <a:ext cx="5105400" cy="384175"/>
          </a:xfrm>
        </p:spPr>
        <p:txBody>
          <a:bodyPr>
            <a:noAutofit/>
          </a:bodyPr>
          <a:lstStyle/>
          <a:p>
            <a:pPr algn="l"/>
            <a:r>
              <a:rPr lang="en-US" altLang="en-US" sz="2500" dirty="0">
                <a:solidFill>
                  <a:schemeClr val="bg1"/>
                </a:solidFill>
              </a:rPr>
              <a:t>Security Problem (2)</a:t>
            </a:r>
            <a:endParaRPr lang="th-TH" altLang="en-US" sz="2500" dirty="0">
              <a:solidFill>
                <a:schemeClr val="bg1"/>
              </a:solidFill>
            </a:endParaRPr>
          </a:p>
        </p:txBody>
      </p:sp>
      <p:sp>
        <p:nvSpPr>
          <p:cNvPr id="322563" name="Rectangle 3">
            <a:extLst>
              <a:ext uri="{FF2B5EF4-FFF2-40B4-BE49-F238E27FC236}">
                <a16:creationId xmlns:a16="http://schemas.microsoft.com/office/drawing/2014/main" id="{C5CFD419-03FE-3E4B-A601-18CA68ED2566}"/>
              </a:ext>
            </a:extLst>
          </p:cNvPr>
          <p:cNvSpPr>
            <a:spLocks noGrp="1" noChangeArrowheads="1"/>
          </p:cNvSpPr>
          <p:nvPr>
            <p:ph type="body" idx="4294967295"/>
          </p:nvPr>
        </p:nvSpPr>
        <p:spPr>
          <a:xfrm>
            <a:off x="1600200" y="1200150"/>
            <a:ext cx="6629400" cy="3394075"/>
          </a:xfrm>
          <a:solidFill>
            <a:schemeClr val="bg1"/>
          </a:solidFill>
          <a:ln>
            <a:solidFill>
              <a:schemeClr val="tx2"/>
            </a:solidFill>
            <a:miter lim="800000"/>
            <a:headEnd/>
            <a:tailEnd/>
          </a:ln>
        </p:spPr>
        <p:txBody>
          <a:bodyPr>
            <a:normAutofit/>
          </a:bodyPr>
          <a:lstStyle/>
          <a:p>
            <a:pPr>
              <a:buFont typeface="Wingdings" pitchFamily="2" charset="2"/>
              <a:buNone/>
            </a:pPr>
            <a:r>
              <a:rPr lang="en-US" altLang="en-US" sz="1350" b="1" dirty="0">
                <a:latin typeface="Courier New" panose="02070309020205020404" pitchFamily="49" charset="0"/>
                <a:cs typeface="Courier New" panose="02070309020205020404" pitchFamily="49" charset="0"/>
              </a:rPr>
              <a:t>String name = "Bangkok";</a:t>
            </a:r>
          </a:p>
          <a:p>
            <a:pPr>
              <a:buFont typeface="Wingdings" pitchFamily="2" charset="2"/>
              <a:buNone/>
            </a:pPr>
            <a:r>
              <a:rPr lang="en-US" altLang="en-US" sz="1350" b="1" dirty="0">
                <a:latin typeface="Courier New" panose="02070309020205020404" pitchFamily="49" charset="0"/>
                <a:cs typeface="Courier New" panose="02070309020205020404" pitchFamily="49" charset="0"/>
              </a:rPr>
              <a:t>String query = </a:t>
            </a:r>
            <a:r>
              <a:rPr lang="en-US" altLang="en-US" sz="1350" b="1" dirty="0" err="1">
                <a:latin typeface="Courier New" panose="02070309020205020404" pitchFamily="49" charset="0"/>
                <a:cs typeface="Courier New" panose="02070309020205020404" pitchFamily="49" charset="0"/>
              </a:rPr>
              <a:t>String.format</a:t>
            </a:r>
            <a:r>
              <a:rPr lang="en-US" altLang="en-US" sz="1350" b="1" dirty="0">
                <a:latin typeface="Courier New" panose="02070309020205020404" pitchFamily="49" charset="0"/>
                <a:cs typeface="Courier New" panose="02070309020205020404" pitchFamily="49" charset="0"/>
              </a:rPr>
              <a:t>(</a:t>
            </a:r>
          </a:p>
          <a:p>
            <a:pPr>
              <a:buFont typeface="Wingdings" pitchFamily="2" charset="2"/>
              <a:buNone/>
            </a:pPr>
            <a:r>
              <a:rPr lang="en-US" altLang="en-US" sz="1350" b="1" dirty="0">
                <a:latin typeface="Courier New" panose="02070309020205020404" pitchFamily="49" charset="0"/>
                <a:cs typeface="Courier New" panose="02070309020205020404" pitchFamily="49" charset="0"/>
              </a:rPr>
              <a:t>                "SELECT * FROM city WHERE name='%s'",</a:t>
            </a:r>
          </a:p>
          <a:p>
            <a:pPr>
              <a:buFont typeface="Wingdings" pitchFamily="2" charset="2"/>
              <a:buNone/>
            </a:pPr>
            <a:r>
              <a:rPr lang="en-US" altLang="en-US" sz="1350" b="1" dirty="0">
                <a:latin typeface="Courier New" panose="02070309020205020404" pitchFamily="49" charset="0"/>
                <a:cs typeface="Courier New" panose="02070309020205020404" pitchFamily="49" charset="0"/>
              </a:rPr>
              <a:t>                name );</a:t>
            </a:r>
          </a:p>
          <a:p>
            <a:pPr>
              <a:buFont typeface="Wingdings" pitchFamily="2" charset="2"/>
              <a:buNone/>
            </a:pPr>
            <a:endParaRPr lang="en-US" altLang="en-US" sz="1350" b="1" dirty="0">
              <a:latin typeface="Courier New" panose="02070309020205020404" pitchFamily="49" charset="0"/>
              <a:cs typeface="Courier New" panose="02070309020205020404" pitchFamily="49" charset="0"/>
            </a:endParaRPr>
          </a:p>
          <a:p>
            <a:pPr>
              <a:buFont typeface="Wingdings" pitchFamily="2" charset="2"/>
              <a:buNone/>
            </a:pPr>
            <a:r>
              <a:rPr lang="en-US" altLang="en-US" sz="2000" b="1" dirty="0">
                <a:latin typeface="+mj-lt"/>
                <a:cs typeface="Courier New" panose="02070309020205020404" pitchFamily="49" charset="0"/>
              </a:rPr>
              <a:t>Becomes:</a:t>
            </a:r>
          </a:p>
          <a:p>
            <a:pPr>
              <a:buFont typeface="Wingdings" pitchFamily="2" charset="2"/>
              <a:buNone/>
            </a:pPr>
            <a:r>
              <a:rPr lang="en-US" altLang="en-US" sz="1350" b="1" dirty="0">
                <a:latin typeface="Courier New" panose="02070309020205020404" pitchFamily="49" charset="0"/>
                <a:cs typeface="Courier New" panose="02070309020205020404" pitchFamily="49" charset="0"/>
              </a:rPr>
              <a:t>query="SELECT * FROM city WHERE name='Bangkok' "</a:t>
            </a:r>
          </a:p>
          <a:p>
            <a:pPr>
              <a:buFont typeface="Wingdings" pitchFamily="2" charset="2"/>
              <a:buNone/>
            </a:pPr>
            <a:endParaRPr lang="en-US" altLang="en-US" sz="1350" b="1" dirty="0">
              <a:latin typeface="Courier New" panose="02070309020205020404" pitchFamily="49" charset="0"/>
              <a:cs typeface="Courier New" panose="02070309020205020404" pitchFamily="49" charset="0"/>
            </a:endParaRPr>
          </a:p>
          <a:p>
            <a:pPr>
              <a:buFont typeface="Wingdings" pitchFamily="2" charset="2"/>
              <a:buNone/>
            </a:pPr>
            <a:r>
              <a:rPr lang="en-US" altLang="en-US" sz="1350" b="1" dirty="0" err="1">
                <a:latin typeface="Courier New" panose="02070309020205020404" pitchFamily="49" charset="0"/>
                <a:cs typeface="Courier New" panose="02070309020205020404" pitchFamily="49" charset="0"/>
              </a:rPr>
              <a:t>ResultSet</a:t>
            </a: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rs</a:t>
            </a:r>
            <a:r>
              <a:rPr lang="en-US" altLang="en-US" sz="1350" b="1" dirty="0">
                <a:latin typeface="Courier New" panose="02070309020205020404" pitchFamily="49" charset="0"/>
                <a:cs typeface="Courier New" panose="02070309020205020404" pitchFamily="49" charset="0"/>
              </a:rPr>
              <a:t> = </a:t>
            </a:r>
            <a:r>
              <a:rPr lang="en-US" altLang="en-US" sz="1350" b="1" dirty="0" err="1">
                <a:latin typeface="Courier New" panose="02070309020205020404" pitchFamily="49" charset="0"/>
                <a:cs typeface="Courier New" panose="02070309020205020404" pitchFamily="49" charset="0"/>
              </a:rPr>
              <a:t>statement.executeQuery</a:t>
            </a:r>
            <a:r>
              <a:rPr lang="en-US" altLang="en-US" sz="1350" b="1" dirty="0">
                <a:latin typeface="Courier New" panose="02070309020205020404" pitchFamily="49" charset="0"/>
                <a:cs typeface="Courier New" panose="02070309020205020404" pitchFamily="49" charset="0"/>
              </a:rPr>
              <a:t>( query );</a:t>
            </a:r>
            <a:endParaRPr lang="th-TH" altLang="en-US" sz="1350" b="1" dirty="0">
              <a:latin typeface="Courier New" panose="02070309020205020404" pitchFamily="49" charset="0"/>
            </a:endParaRPr>
          </a:p>
        </p:txBody>
      </p:sp>
    </p:spTree>
    <p:extLst>
      <p:ext uri="{BB962C8B-B14F-4D97-AF65-F5344CB8AC3E}">
        <p14:creationId xmlns:p14="http://schemas.microsoft.com/office/powerpoint/2010/main" val="1539975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EE0A7074-0096-5547-A900-5EC5B2B0E499}"/>
              </a:ext>
            </a:extLst>
          </p:cNvPr>
          <p:cNvSpPr>
            <a:spLocks noGrp="1" noChangeArrowheads="1"/>
          </p:cNvSpPr>
          <p:nvPr>
            <p:ph type="title" idx="4294967295"/>
          </p:nvPr>
        </p:nvSpPr>
        <p:spPr>
          <a:xfrm>
            <a:off x="0" y="206375"/>
            <a:ext cx="5181600" cy="384175"/>
          </a:xfrm>
        </p:spPr>
        <p:txBody>
          <a:bodyPr>
            <a:normAutofit fontScale="90000"/>
          </a:bodyPr>
          <a:lstStyle/>
          <a:p>
            <a:pPr algn="l"/>
            <a:r>
              <a:rPr lang="en-US" altLang="en-US" sz="2400" dirty="0">
                <a:solidFill>
                  <a:schemeClr val="bg1"/>
                </a:solidFill>
              </a:rPr>
              <a:t>Hack The Code</a:t>
            </a:r>
            <a:endParaRPr lang="th-TH" altLang="en-US" sz="2400" dirty="0">
              <a:solidFill>
                <a:schemeClr val="bg1"/>
              </a:solidFill>
            </a:endParaRPr>
          </a:p>
        </p:txBody>
      </p:sp>
      <p:sp>
        <p:nvSpPr>
          <p:cNvPr id="327683" name="Rectangle 3">
            <a:extLst>
              <a:ext uri="{FF2B5EF4-FFF2-40B4-BE49-F238E27FC236}">
                <a16:creationId xmlns:a16="http://schemas.microsoft.com/office/drawing/2014/main" id="{99988DDC-616C-F241-A502-7282C9CD43A4}"/>
              </a:ext>
            </a:extLst>
          </p:cNvPr>
          <p:cNvSpPr>
            <a:spLocks noGrp="1" noChangeArrowheads="1"/>
          </p:cNvSpPr>
          <p:nvPr>
            <p:ph type="body" idx="4294967295"/>
          </p:nvPr>
        </p:nvSpPr>
        <p:spPr>
          <a:xfrm>
            <a:off x="2743200" y="1504950"/>
            <a:ext cx="5940425" cy="2967037"/>
          </a:xfrm>
          <a:solidFill>
            <a:schemeClr val="bg1"/>
          </a:solidFill>
          <a:ln>
            <a:solidFill>
              <a:schemeClr val="tx2"/>
            </a:solidFill>
            <a:miter lim="800000"/>
            <a:headEnd/>
            <a:tailEnd/>
          </a:ln>
        </p:spPr>
        <p:txBody>
          <a:bodyPr>
            <a:normAutofit fontScale="92500"/>
          </a:bodyPr>
          <a:lstStyle/>
          <a:p>
            <a:pPr>
              <a:buFont typeface="Wingdings" pitchFamily="2" charset="2"/>
              <a:buNone/>
            </a:pPr>
            <a:endParaRPr lang="en-US" altLang="en-US" sz="2100" b="1">
              <a:solidFill>
                <a:schemeClr val="tx2"/>
              </a:solidFill>
              <a:latin typeface="Courier New" panose="02070309020205020404" pitchFamily="49" charset="0"/>
              <a:cs typeface="Courier New" panose="02070309020205020404" pitchFamily="49" charset="0"/>
            </a:endParaRPr>
          </a:p>
          <a:p>
            <a:pPr>
              <a:buFont typeface="Wingdings" pitchFamily="2" charset="2"/>
              <a:buNone/>
            </a:pPr>
            <a:r>
              <a:rPr lang="en-US" altLang="en-US" sz="2100" b="1">
                <a:solidFill>
                  <a:schemeClr val="tx2"/>
                </a:solidFill>
                <a:latin typeface="Courier New" panose="02070309020205020404" pitchFamily="49" charset="0"/>
                <a:cs typeface="Courier New" panose="02070309020205020404" pitchFamily="49" charset="0"/>
              </a:rPr>
              <a:t>String query = String.format(</a:t>
            </a:r>
          </a:p>
          <a:p>
            <a:pPr>
              <a:buFont typeface="Wingdings" pitchFamily="2" charset="2"/>
              <a:buNone/>
            </a:pPr>
            <a:r>
              <a:rPr lang="en-US" altLang="en-US" sz="2100" b="1">
                <a:solidFill>
                  <a:schemeClr val="tx2"/>
                </a:solidFill>
                <a:latin typeface="Courier New" panose="02070309020205020404" pitchFamily="49" charset="0"/>
                <a:cs typeface="Courier New" panose="02070309020205020404" pitchFamily="49" charset="0"/>
              </a:rPr>
              <a:t>"SELECT * FROM City WHERE name='%s'"</a:t>
            </a:r>
          </a:p>
          <a:p>
            <a:pPr>
              <a:buFont typeface="Wingdings" pitchFamily="2" charset="2"/>
              <a:buNone/>
            </a:pPr>
            <a:r>
              <a:rPr lang="en-US" altLang="en-US" sz="2100" b="1">
                <a:solidFill>
                  <a:schemeClr val="tx2"/>
                </a:solidFill>
                <a:latin typeface="Courier New" panose="02070309020205020404" pitchFamily="49" charset="0"/>
                <a:cs typeface="Courier New" panose="02070309020205020404" pitchFamily="49" charset="0"/>
              </a:rPr>
              <a:t>, name);</a:t>
            </a:r>
          </a:p>
          <a:p>
            <a:pPr>
              <a:buFont typeface="Wingdings" pitchFamily="2" charset="2"/>
              <a:buNone/>
            </a:pPr>
            <a:endParaRPr lang="en-US" altLang="en-US" sz="2100" b="1">
              <a:solidFill>
                <a:schemeClr val="tx2"/>
              </a:solidFill>
              <a:latin typeface="Courier New" panose="02070309020205020404" pitchFamily="49" charset="0"/>
              <a:cs typeface="Courier New" panose="02070309020205020404" pitchFamily="49" charset="0"/>
            </a:endParaRPr>
          </a:p>
          <a:p>
            <a:pPr>
              <a:buFont typeface="Wingdings" pitchFamily="2" charset="2"/>
              <a:buNone/>
            </a:pPr>
            <a:r>
              <a:rPr lang="en-US" altLang="en-US" sz="2100" b="1">
                <a:solidFill>
                  <a:schemeClr val="tx2"/>
                </a:solidFill>
                <a:latin typeface="Courier New" panose="02070309020205020404" pitchFamily="49" charset="0"/>
                <a:cs typeface="Courier New" panose="02070309020205020404" pitchFamily="49" charset="0"/>
              </a:rPr>
              <a:t>"SELECT * FROM City </a:t>
            </a:r>
          </a:p>
          <a:p>
            <a:pPr>
              <a:buFont typeface="Wingdings" pitchFamily="2" charset="2"/>
              <a:buNone/>
            </a:pPr>
            <a:r>
              <a:rPr lang="en-US" altLang="en-US" sz="2100" b="1">
                <a:solidFill>
                  <a:schemeClr val="tx2"/>
                </a:solidFill>
                <a:latin typeface="Courier New" panose="02070309020205020404" pitchFamily="49" charset="0"/>
                <a:cs typeface="Courier New" panose="02070309020205020404" pitchFamily="49" charset="0"/>
              </a:rPr>
              <a:t>          WHERE name='</a:t>
            </a:r>
            <a:r>
              <a:rPr lang="en-US" altLang="en-US" sz="2100" b="1">
                <a:solidFill>
                  <a:schemeClr val="hlink"/>
                </a:solidFill>
                <a:latin typeface="Courier New" panose="02070309020205020404" pitchFamily="49" charset="0"/>
                <a:cs typeface="Courier New" panose="02070309020205020404" pitchFamily="49" charset="0"/>
              </a:rPr>
              <a:t>x' OR 'a'='a</a:t>
            </a:r>
            <a:r>
              <a:rPr lang="en-US" altLang="en-US" sz="2100" b="1">
                <a:solidFill>
                  <a:schemeClr val="tx2"/>
                </a:solidFill>
                <a:latin typeface="Courier New" panose="02070309020205020404" pitchFamily="49" charset="0"/>
                <a:cs typeface="Courier New" panose="02070309020205020404" pitchFamily="49" charset="0"/>
              </a:rPr>
              <a:t>'"</a:t>
            </a:r>
            <a:endParaRPr lang="en-US" altLang="en-US" sz="2100">
              <a:solidFill>
                <a:schemeClr val="tx2"/>
              </a:solidFill>
              <a:latin typeface="Courier New" panose="02070309020205020404" pitchFamily="49" charset="0"/>
              <a:cs typeface="Courier New" panose="02070309020205020404" pitchFamily="49" charset="0"/>
            </a:endParaRPr>
          </a:p>
          <a:p>
            <a:pPr>
              <a:buFont typeface="Wingdings" pitchFamily="2" charset="2"/>
              <a:buNone/>
            </a:pPr>
            <a:r>
              <a:rPr lang="en-US" altLang="en-US" sz="2100" b="1">
                <a:solidFill>
                  <a:schemeClr val="tx2"/>
                </a:solidFill>
                <a:latin typeface="Courier New" panose="02070309020205020404" pitchFamily="49" charset="0"/>
                <a:cs typeface="Courier New" panose="02070309020205020404" pitchFamily="49" charset="0"/>
              </a:rPr>
              <a:t> </a:t>
            </a:r>
            <a:endParaRPr lang="th-TH" altLang="en-US" sz="2100" b="1">
              <a:solidFill>
                <a:schemeClr val="tx2"/>
              </a:solidFill>
              <a:latin typeface="Courier New" panose="02070309020205020404" pitchFamily="49" charset="0"/>
              <a:cs typeface="Courier New" panose="02070309020205020404" pitchFamily="49" charset="0"/>
            </a:endParaRPr>
          </a:p>
        </p:txBody>
      </p:sp>
      <p:sp>
        <p:nvSpPr>
          <p:cNvPr id="327684" name="Line 4">
            <a:extLst>
              <a:ext uri="{FF2B5EF4-FFF2-40B4-BE49-F238E27FC236}">
                <a16:creationId xmlns:a16="http://schemas.microsoft.com/office/drawing/2014/main" id="{DCA13BC5-2169-E24C-BDCF-78AD76D0B769}"/>
              </a:ext>
            </a:extLst>
          </p:cNvPr>
          <p:cNvSpPr>
            <a:spLocks noChangeShapeType="1"/>
          </p:cNvSpPr>
          <p:nvPr/>
        </p:nvSpPr>
        <p:spPr bwMode="auto">
          <a:xfrm>
            <a:off x="5276057" y="1485106"/>
            <a:ext cx="1323578" cy="7818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27685" name="AutoShape 5">
            <a:extLst>
              <a:ext uri="{FF2B5EF4-FFF2-40B4-BE49-F238E27FC236}">
                <a16:creationId xmlns:a16="http://schemas.microsoft.com/office/drawing/2014/main" id="{6045A68C-A584-8A40-94D3-FE65C6E86EE4}"/>
              </a:ext>
            </a:extLst>
          </p:cNvPr>
          <p:cNvSpPr>
            <a:spLocks/>
          </p:cNvSpPr>
          <p:nvPr/>
        </p:nvSpPr>
        <p:spPr bwMode="auto">
          <a:xfrm rot="5400000">
            <a:off x="5104607" y="254000"/>
            <a:ext cx="251222" cy="2122885"/>
          </a:xfrm>
          <a:prstGeom prst="rightBrace">
            <a:avLst>
              <a:gd name="adj1" fmla="val 704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27686" name="AutoShape 6">
            <a:extLst>
              <a:ext uri="{FF2B5EF4-FFF2-40B4-BE49-F238E27FC236}">
                <a16:creationId xmlns:a16="http://schemas.microsoft.com/office/drawing/2014/main" id="{EC9F9341-520E-6F41-94A0-E1FF2FB5A5DD}"/>
              </a:ext>
            </a:extLst>
          </p:cNvPr>
          <p:cNvSpPr>
            <a:spLocks noChangeArrowheads="1"/>
          </p:cNvSpPr>
          <p:nvPr/>
        </p:nvSpPr>
        <p:spPr bwMode="auto">
          <a:xfrm>
            <a:off x="4724400" y="2767011"/>
            <a:ext cx="329804" cy="442913"/>
          </a:xfrm>
          <a:prstGeom prst="downArrow">
            <a:avLst>
              <a:gd name="adj1" fmla="val 50000"/>
              <a:gd name="adj2" fmla="val 33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sz="1350"/>
          </a:p>
        </p:txBody>
      </p:sp>
      <p:sp>
        <p:nvSpPr>
          <p:cNvPr id="327687" name="Text Box 7">
            <a:extLst>
              <a:ext uri="{FF2B5EF4-FFF2-40B4-BE49-F238E27FC236}">
                <a16:creationId xmlns:a16="http://schemas.microsoft.com/office/drawing/2014/main" id="{E227B9E9-48BA-AA45-8EB9-8796F225006F}"/>
              </a:ext>
            </a:extLst>
          </p:cNvPr>
          <p:cNvSpPr txBox="1">
            <a:spLocks noChangeArrowheads="1"/>
          </p:cNvSpPr>
          <p:nvPr/>
        </p:nvSpPr>
        <p:spPr bwMode="auto">
          <a:xfrm>
            <a:off x="1230313" y="845740"/>
            <a:ext cx="5876925" cy="415498"/>
          </a:xfrm>
          <a:prstGeom prst="rect">
            <a:avLst/>
          </a:prstGeom>
          <a:solidFill>
            <a:schemeClr val="bg1"/>
          </a:solidFill>
          <a:ln w="9525">
            <a:solidFill>
              <a:schemeClr val="tx2"/>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95000"/>
              <a:buFont typeface="Wingdings" pitchFamily="2" charset="2"/>
              <a:buNone/>
            </a:pPr>
            <a:r>
              <a:rPr lang="en-US" altLang="en-US" sz="2100">
                <a:latin typeface="Arial" panose="020B0604020202020204" pitchFamily="34" charset="0"/>
              </a:rPr>
              <a:t>Name of City to Find?     </a:t>
            </a:r>
            <a:r>
              <a:rPr lang="en-US" altLang="en-US" sz="2100" b="1">
                <a:solidFill>
                  <a:schemeClr val="hlink"/>
                </a:solidFill>
                <a:latin typeface="Courier New" panose="02070309020205020404" pitchFamily="49" charset="0"/>
                <a:cs typeface="Courier New" panose="02070309020205020404" pitchFamily="49" charset="0"/>
              </a:rPr>
              <a:t>x' OR 'a'='a</a:t>
            </a:r>
            <a:endParaRPr lang="th-TH" altLang="en-US" sz="1350"/>
          </a:p>
        </p:txBody>
      </p:sp>
      <p:sp>
        <p:nvSpPr>
          <p:cNvPr id="327688" name="Line 8">
            <a:extLst>
              <a:ext uri="{FF2B5EF4-FFF2-40B4-BE49-F238E27FC236}">
                <a16:creationId xmlns:a16="http://schemas.microsoft.com/office/drawing/2014/main" id="{53008E0E-36B5-9846-84F7-90252A13D913}"/>
              </a:ext>
            </a:extLst>
          </p:cNvPr>
          <p:cNvSpPr>
            <a:spLocks noChangeShapeType="1"/>
          </p:cNvSpPr>
          <p:nvPr/>
        </p:nvSpPr>
        <p:spPr bwMode="auto">
          <a:xfrm flipH="1">
            <a:off x="5638800" y="2474418"/>
            <a:ext cx="960835" cy="12465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3355266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CC264761-F60A-A74C-94DB-DDE994AA8707}"/>
              </a:ext>
            </a:extLst>
          </p:cNvPr>
          <p:cNvSpPr>
            <a:spLocks noGrp="1" noChangeArrowheads="1"/>
          </p:cNvSpPr>
          <p:nvPr>
            <p:ph type="title" idx="4294967295"/>
          </p:nvPr>
        </p:nvSpPr>
        <p:spPr>
          <a:xfrm>
            <a:off x="0" y="206375"/>
            <a:ext cx="4876800" cy="384175"/>
          </a:xfrm>
        </p:spPr>
        <p:txBody>
          <a:bodyPr>
            <a:normAutofit fontScale="90000"/>
          </a:bodyPr>
          <a:lstStyle/>
          <a:p>
            <a:pPr algn="l"/>
            <a:r>
              <a:rPr lang="en-US" altLang="en-US" sz="2400" dirty="0">
                <a:solidFill>
                  <a:schemeClr val="bg1"/>
                </a:solidFill>
              </a:rPr>
              <a:t>SQL Injection</a:t>
            </a:r>
            <a:endParaRPr lang="th-TH" altLang="en-US" sz="2400" dirty="0">
              <a:solidFill>
                <a:schemeClr val="bg1"/>
              </a:solidFill>
            </a:endParaRPr>
          </a:p>
        </p:txBody>
      </p:sp>
      <p:sp>
        <p:nvSpPr>
          <p:cNvPr id="323587" name="Rectangle 3">
            <a:extLst>
              <a:ext uri="{FF2B5EF4-FFF2-40B4-BE49-F238E27FC236}">
                <a16:creationId xmlns:a16="http://schemas.microsoft.com/office/drawing/2014/main" id="{DD5DEEAA-58A1-8E40-95B2-CD2818527725}"/>
              </a:ext>
            </a:extLst>
          </p:cNvPr>
          <p:cNvSpPr>
            <a:spLocks noGrp="1" noChangeArrowheads="1"/>
          </p:cNvSpPr>
          <p:nvPr>
            <p:ph type="body" idx="4294967295"/>
          </p:nvPr>
        </p:nvSpPr>
        <p:spPr>
          <a:xfrm>
            <a:off x="2667000" y="1962150"/>
            <a:ext cx="5940425" cy="2701925"/>
          </a:xfrm>
          <a:solidFill>
            <a:schemeClr val="bg1"/>
          </a:solidFill>
          <a:ln>
            <a:solidFill>
              <a:schemeClr val="tx2"/>
            </a:solidFill>
            <a:miter lim="800000"/>
            <a:headEnd/>
            <a:tailEnd/>
          </a:ln>
        </p:spPr>
        <p:txBody>
          <a:bodyPr>
            <a:normAutofit fontScale="62500" lnSpcReduction="20000"/>
          </a:bodyPr>
          <a:lstStyle/>
          <a:p>
            <a:pPr>
              <a:buFont typeface="Wingdings" pitchFamily="2" charset="2"/>
              <a:buNone/>
            </a:pPr>
            <a:r>
              <a:rPr lang="en-US" altLang="en-US"/>
              <a:t>String </a:t>
            </a:r>
            <a:r>
              <a:rPr lang="en-US" altLang="en-US">
                <a:solidFill>
                  <a:schemeClr val="tx2"/>
                </a:solidFill>
              </a:rPr>
              <a:t>query</a:t>
            </a:r>
            <a:r>
              <a:rPr lang="en-US" altLang="en-US"/>
              <a:t> = String.format(</a:t>
            </a:r>
          </a:p>
          <a:p>
            <a:pPr>
              <a:buFont typeface="Wingdings" pitchFamily="2" charset="2"/>
              <a:buNone/>
            </a:pPr>
            <a:r>
              <a:rPr lang="en-US" altLang="en-US"/>
              <a:t>                </a:t>
            </a:r>
            <a:r>
              <a:rPr lang="en-US" altLang="en-US">
                <a:solidFill>
                  <a:schemeClr val="tx2"/>
                </a:solidFill>
              </a:rPr>
              <a:t>"SELECT * FROM city WHERE name='%s' "</a:t>
            </a:r>
            <a:r>
              <a:rPr lang="en-US" altLang="en-US"/>
              <a:t>,</a:t>
            </a:r>
          </a:p>
          <a:p>
            <a:pPr>
              <a:buFont typeface="Wingdings" pitchFamily="2" charset="2"/>
              <a:buNone/>
            </a:pPr>
            <a:r>
              <a:rPr lang="en-US" altLang="en-US"/>
              <a:t>                name );</a:t>
            </a:r>
          </a:p>
          <a:p>
            <a:pPr>
              <a:buFont typeface="Wingdings" pitchFamily="2" charset="2"/>
              <a:buNone/>
            </a:pPr>
            <a:r>
              <a:rPr lang="en-US" altLang="en-US" u="sng">
                <a:solidFill>
                  <a:schemeClr val="tx2"/>
                </a:solidFill>
              </a:rPr>
              <a:t>Becomes:</a:t>
            </a:r>
          </a:p>
          <a:p>
            <a:pPr>
              <a:buFont typeface="Wingdings" pitchFamily="2" charset="2"/>
              <a:buNone/>
            </a:pPr>
            <a:r>
              <a:rPr lang="en-US" altLang="en-US"/>
              <a:t>"SELECT * FROM city WHERE name='</a:t>
            </a:r>
            <a:r>
              <a:rPr lang="en-US" altLang="en-US">
                <a:solidFill>
                  <a:schemeClr val="hlink"/>
                </a:solidFill>
              </a:rPr>
              <a:t>Bangkok' ; DELETE FROM city WHERE 'x'='x' </a:t>
            </a:r>
            <a:r>
              <a:rPr lang="en-US" altLang="en-US"/>
              <a:t>"</a:t>
            </a:r>
          </a:p>
          <a:p>
            <a:pPr>
              <a:buFont typeface="Wingdings" pitchFamily="2" charset="2"/>
              <a:buNone/>
            </a:pPr>
            <a:endParaRPr lang="en-US" altLang="en-US"/>
          </a:p>
          <a:p>
            <a:pPr>
              <a:buFont typeface="Wingdings" pitchFamily="2" charset="2"/>
              <a:buNone/>
            </a:pPr>
            <a:r>
              <a:rPr lang="en-US" altLang="en-US"/>
              <a:t>ResultSet rs = statement.executeQuery( </a:t>
            </a:r>
            <a:r>
              <a:rPr lang="en-US" altLang="en-US">
                <a:solidFill>
                  <a:schemeClr val="tx2"/>
                </a:solidFill>
              </a:rPr>
              <a:t>query</a:t>
            </a:r>
            <a:r>
              <a:rPr lang="en-US" altLang="en-US"/>
              <a:t> );</a:t>
            </a:r>
            <a:endParaRPr lang="th-TH" altLang="en-US"/>
          </a:p>
        </p:txBody>
      </p:sp>
      <p:sp>
        <p:nvSpPr>
          <p:cNvPr id="323588" name="Text Box 4">
            <a:extLst>
              <a:ext uri="{FF2B5EF4-FFF2-40B4-BE49-F238E27FC236}">
                <a16:creationId xmlns:a16="http://schemas.microsoft.com/office/drawing/2014/main" id="{559F95E3-4CD6-5F4C-BDF8-DFAD5F603849}"/>
              </a:ext>
            </a:extLst>
          </p:cNvPr>
          <p:cNvSpPr txBox="1">
            <a:spLocks noChangeArrowheads="1"/>
          </p:cNvSpPr>
          <p:nvPr/>
        </p:nvSpPr>
        <p:spPr bwMode="auto">
          <a:xfrm>
            <a:off x="1663304" y="1139429"/>
            <a:ext cx="5949553" cy="369332"/>
          </a:xfrm>
          <a:prstGeom prst="rect">
            <a:avLst/>
          </a:prstGeom>
          <a:noFill/>
          <a:ln w="9525">
            <a:solidFill>
              <a:schemeClr val="tx2"/>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a:latin typeface="Arial" panose="020B0604020202020204" pitchFamily="34" charset="0"/>
              </a:rPr>
              <a:t>City to find? </a:t>
            </a:r>
            <a:r>
              <a:rPr lang="en-US" altLang="en-US">
                <a:latin typeface="Arial" panose="020B0604020202020204" pitchFamily="34" charset="0"/>
              </a:rPr>
              <a:t> </a:t>
            </a:r>
            <a:r>
              <a:rPr lang="en-US" altLang="en-US">
                <a:solidFill>
                  <a:schemeClr val="hlink"/>
                </a:solidFill>
                <a:latin typeface="Arial" panose="020B0604020202020204" pitchFamily="34" charset="0"/>
              </a:rPr>
              <a:t>Bangkok'; DELETE FROM city WHERE 'x'='x</a:t>
            </a:r>
            <a:endParaRPr lang="th-TH" altLang="en-US">
              <a:latin typeface="Arial" panose="020B0604020202020204" pitchFamily="34" charset="0"/>
            </a:endParaRPr>
          </a:p>
        </p:txBody>
      </p:sp>
      <p:sp>
        <p:nvSpPr>
          <p:cNvPr id="323589" name="AutoShape 5">
            <a:extLst>
              <a:ext uri="{FF2B5EF4-FFF2-40B4-BE49-F238E27FC236}">
                <a16:creationId xmlns:a16="http://schemas.microsoft.com/office/drawing/2014/main" id="{82D42691-D500-BB47-B3EE-6E2BFBFD8EFB}"/>
              </a:ext>
            </a:extLst>
          </p:cNvPr>
          <p:cNvSpPr>
            <a:spLocks/>
          </p:cNvSpPr>
          <p:nvPr/>
        </p:nvSpPr>
        <p:spPr bwMode="auto">
          <a:xfrm rot="5400000">
            <a:off x="5030986" y="-678060"/>
            <a:ext cx="251222" cy="4574381"/>
          </a:xfrm>
          <a:prstGeom prst="rightBrace">
            <a:avLst>
              <a:gd name="adj1" fmla="val 15173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23590" name="Line 6">
            <a:extLst>
              <a:ext uri="{FF2B5EF4-FFF2-40B4-BE49-F238E27FC236}">
                <a16:creationId xmlns:a16="http://schemas.microsoft.com/office/drawing/2014/main" id="{DA3D3E20-B827-724A-BC43-932AFC0529A6}"/>
              </a:ext>
            </a:extLst>
          </p:cNvPr>
          <p:cNvSpPr>
            <a:spLocks noChangeShapeType="1"/>
          </p:cNvSpPr>
          <p:nvPr/>
        </p:nvSpPr>
        <p:spPr bwMode="auto">
          <a:xfrm>
            <a:off x="5172075" y="1788319"/>
            <a:ext cx="1645444" cy="509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23591" name="Line 7">
            <a:extLst>
              <a:ext uri="{FF2B5EF4-FFF2-40B4-BE49-F238E27FC236}">
                <a16:creationId xmlns:a16="http://schemas.microsoft.com/office/drawing/2014/main" id="{E7327F37-D70C-984C-BFE5-D2105495B948}"/>
              </a:ext>
            </a:extLst>
          </p:cNvPr>
          <p:cNvSpPr>
            <a:spLocks noChangeShapeType="1"/>
          </p:cNvSpPr>
          <p:nvPr/>
        </p:nvSpPr>
        <p:spPr bwMode="auto">
          <a:xfrm flipH="1">
            <a:off x="6298406" y="2549129"/>
            <a:ext cx="542925" cy="7024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3903624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584C0957-A177-E74A-8D3A-B3C5AA9E3781}"/>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Using a </a:t>
            </a:r>
            <a:r>
              <a:rPr lang="en-US" altLang="en-US" sz="2400" dirty="0" err="1">
                <a:solidFill>
                  <a:schemeClr val="bg1"/>
                </a:solidFill>
              </a:rPr>
              <a:t>PreparedStatement</a:t>
            </a:r>
            <a:endParaRPr lang="th-TH" altLang="en-US" sz="2400" dirty="0">
              <a:solidFill>
                <a:schemeClr val="bg1"/>
              </a:solidFill>
            </a:endParaRPr>
          </a:p>
        </p:txBody>
      </p:sp>
      <p:sp>
        <p:nvSpPr>
          <p:cNvPr id="285699" name="Rectangle 3">
            <a:extLst>
              <a:ext uri="{FF2B5EF4-FFF2-40B4-BE49-F238E27FC236}">
                <a16:creationId xmlns:a16="http://schemas.microsoft.com/office/drawing/2014/main" id="{D0BC4B23-5A4D-4046-9E31-433EA8D6E3C5}"/>
              </a:ext>
            </a:extLst>
          </p:cNvPr>
          <p:cNvSpPr>
            <a:spLocks noGrp="1" noChangeArrowheads="1"/>
          </p:cNvSpPr>
          <p:nvPr>
            <p:ph type="body" idx="4294967295"/>
          </p:nvPr>
        </p:nvSpPr>
        <p:spPr>
          <a:xfrm>
            <a:off x="1494428" y="1124721"/>
            <a:ext cx="6165850" cy="430212"/>
          </a:xfrm>
        </p:spPr>
        <p:txBody>
          <a:bodyPr>
            <a:normAutofit fontScale="62500" lnSpcReduction="20000"/>
          </a:bodyPr>
          <a:lstStyle/>
          <a:p>
            <a:pPr>
              <a:buFont typeface="Wingdings" pitchFamily="2" charset="2"/>
              <a:buNone/>
            </a:pPr>
            <a:r>
              <a:rPr lang="en-US" altLang="en-US" dirty="0" err="1"/>
              <a:t>PreparedStatement</a:t>
            </a:r>
            <a:r>
              <a:rPr lang="en-US" altLang="en-US" dirty="0"/>
              <a:t> uses </a:t>
            </a:r>
            <a:r>
              <a:rPr lang="en-US" altLang="en-US" dirty="0">
                <a:solidFill>
                  <a:schemeClr val="hlink"/>
                </a:solidFill>
              </a:rPr>
              <a:t>placeholders</a:t>
            </a:r>
            <a:r>
              <a:rPr lang="en-US" altLang="en-US" dirty="0"/>
              <a:t> for data values.</a:t>
            </a:r>
          </a:p>
        </p:txBody>
      </p:sp>
      <p:sp>
        <p:nvSpPr>
          <p:cNvPr id="285701" name="Text Box 5">
            <a:extLst>
              <a:ext uri="{FF2B5EF4-FFF2-40B4-BE49-F238E27FC236}">
                <a16:creationId xmlns:a16="http://schemas.microsoft.com/office/drawing/2014/main" id="{8C782FF0-B114-2C43-BD2F-ED7ACB054CC6}"/>
              </a:ext>
            </a:extLst>
          </p:cNvPr>
          <p:cNvSpPr txBox="1">
            <a:spLocks noChangeArrowheads="1"/>
          </p:cNvSpPr>
          <p:nvPr/>
        </p:nvSpPr>
        <p:spPr bwMode="auto">
          <a:xfrm>
            <a:off x="1546622" y="1669257"/>
            <a:ext cx="6013847" cy="2813847"/>
          </a:xfrm>
          <a:prstGeom prst="rect">
            <a:avLst/>
          </a:prstGeom>
          <a:solidFill>
            <a:schemeClr val="bg1"/>
          </a:solidFill>
          <a:ln w="12700">
            <a:solidFill>
              <a:schemeClr val="tx2"/>
            </a:solidFill>
            <a:miter lim="800000"/>
            <a:headEnd/>
            <a:tailEnd/>
          </a:ln>
          <a:effectLst/>
        </p:spPr>
        <p:txBody>
          <a:bodyPr>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pPr>
              <a:spcBef>
                <a:spcPct val="10000"/>
              </a:spcBef>
            </a:pPr>
            <a:r>
              <a:rPr lang="en-US" altLang="en-US" sz="1350" b="1">
                <a:latin typeface="Courier New" panose="02070309020205020404" pitchFamily="49" charset="0"/>
                <a:cs typeface="Courier New" panose="02070309020205020404" pitchFamily="49" charset="0"/>
              </a:rPr>
              <a:t>PreparedStatement </a:t>
            </a:r>
            <a:r>
              <a:rPr lang="en-US" altLang="en-US" sz="1350" b="1">
                <a:solidFill>
                  <a:schemeClr val="tx2"/>
                </a:solidFill>
                <a:latin typeface="Courier New" panose="02070309020205020404" pitchFamily="49" charset="0"/>
                <a:cs typeface="Courier New" panose="02070309020205020404" pitchFamily="49" charset="0"/>
              </a:rPr>
              <a:t>pstmt</a:t>
            </a:r>
            <a:r>
              <a:rPr lang="en-US" altLang="en-US" sz="1350" b="1">
                <a:latin typeface="Courier New" panose="02070309020205020404" pitchFamily="49" charset="0"/>
                <a:cs typeface="Courier New" panose="02070309020205020404" pitchFamily="49" charset="0"/>
              </a:rPr>
              <a:t> = connection.</a:t>
            </a:r>
            <a:r>
              <a:rPr lang="en-US" altLang="en-US" sz="1350" b="1">
                <a:solidFill>
                  <a:schemeClr val="hlink"/>
                </a:solidFill>
                <a:latin typeface="Courier New" panose="02070309020205020404" pitchFamily="49" charset="0"/>
                <a:cs typeface="Courier New" panose="02070309020205020404" pitchFamily="49" charset="0"/>
              </a:rPr>
              <a:t>prepareStatement</a:t>
            </a:r>
            <a:r>
              <a:rPr lang="en-US" altLang="en-US" sz="1350" b="1">
                <a:latin typeface="Courier New" panose="02070309020205020404" pitchFamily="49" charset="0"/>
                <a:cs typeface="Courier New" panose="02070309020205020404" pitchFamily="49" charset="0"/>
              </a:rPr>
              <a:t>( </a:t>
            </a:r>
          </a:p>
          <a:p>
            <a:pPr>
              <a:spcBef>
                <a:spcPct val="10000"/>
              </a:spcBef>
            </a:pPr>
            <a:r>
              <a:rPr lang="en-US" altLang="en-US" sz="1350" b="1">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"SELECT * FROM Country where name = ?"</a:t>
            </a:r>
            <a:r>
              <a:rPr lang="en-US" altLang="en-US" sz="1350" b="1">
                <a:latin typeface="Courier New" panose="02070309020205020404" pitchFamily="49" charset="0"/>
                <a:cs typeface="Courier New" panose="02070309020205020404" pitchFamily="49" charset="0"/>
              </a:rPr>
              <a:t> );</a:t>
            </a: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get data for Thailand </a:t>
            </a:r>
          </a:p>
          <a:p>
            <a:pPr>
              <a:spcBef>
                <a:spcPct val="10000"/>
              </a:spcBef>
            </a:pPr>
            <a:r>
              <a:rPr lang="en-US" altLang="en-US" sz="1350" b="1">
                <a:solidFill>
                  <a:schemeClr val="tx2"/>
                </a:solidFill>
                <a:latin typeface="Courier New" panose="02070309020205020404" pitchFamily="49" charset="0"/>
                <a:cs typeface="Courier New" panose="02070309020205020404" pitchFamily="49" charset="0"/>
              </a:rPr>
              <a:t>pstmt</a:t>
            </a:r>
            <a:r>
              <a:rPr lang="en-US" altLang="en-US" sz="1350" b="1">
                <a:latin typeface="Courier New" panose="02070309020205020404" pitchFamily="49" charset="0"/>
                <a:cs typeface="Courier New" panose="02070309020205020404" pitchFamily="49" charset="0"/>
              </a:rPr>
              <a:t>.</a:t>
            </a:r>
            <a:r>
              <a:rPr lang="en-US" altLang="en-US" sz="1350" b="1">
                <a:solidFill>
                  <a:schemeClr val="hlink"/>
                </a:solidFill>
                <a:latin typeface="Courier New" panose="02070309020205020404" pitchFamily="49" charset="0"/>
                <a:cs typeface="Courier New" panose="02070309020205020404" pitchFamily="49" charset="0"/>
              </a:rPr>
              <a:t>setString</a:t>
            </a:r>
            <a:r>
              <a:rPr lang="en-US" altLang="en-US" sz="1350" b="1">
                <a:latin typeface="Courier New" panose="02070309020205020404" pitchFamily="49" charset="0"/>
                <a:cs typeface="Courier New" panose="02070309020205020404" pitchFamily="49" charset="0"/>
              </a:rPr>
              <a:t>( 1, "Thailand");</a:t>
            </a: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r>
              <a:rPr lang="en-US" altLang="en-US" sz="1350" b="1">
                <a:latin typeface="Courier New" panose="02070309020205020404" pitchFamily="49" charset="0"/>
                <a:cs typeface="Courier New" panose="02070309020205020404" pitchFamily="49" charset="0"/>
              </a:rPr>
              <a:t>ResultSet rs = </a:t>
            </a:r>
            <a:r>
              <a:rPr lang="en-US" altLang="en-US" sz="1350" b="1">
                <a:solidFill>
                  <a:schemeClr val="tx2"/>
                </a:solidFill>
                <a:latin typeface="Courier New" panose="02070309020205020404" pitchFamily="49" charset="0"/>
                <a:cs typeface="Courier New" panose="02070309020205020404" pitchFamily="49" charset="0"/>
              </a:rPr>
              <a:t>pstmt.executeQuery</a:t>
            </a:r>
            <a:r>
              <a:rPr lang="en-US" altLang="en-US" sz="1350" b="1">
                <a:latin typeface="Courier New" panose="02070309020205020404" pitchFamily="49" charset="0"/>
                <a:cs typeface="Courier New" panose="02070309020205020404" pitchFamily="49" charset="0"/>
              </a:rPr>
              <a:t>( );</a:t>
            </a:r>
          </a:p>
          <a:p>
            <a:pPr>
              <a:spcBef>
                <a:spcPct val="10000"/>
              </a:spcBef>
            </a:pPr>
            <a:r>
              <a:rPr lang="en-US" altLang="en-US" sz="1350" b="1">
                <a:latin typeface="Courier New" panose="02070309020205020404" pitchFamily="49" charset="0"/>
                <a:cs typeface="Courier New" panose="02070309020205020404" pitchFamily="49" charset="0"/>
              </a:rPr>
              <a:t>saveResultSetAsObject( rs, country1 );</a:t>
            </a:r>
          </a:p>
          <a:p>
            <a:pPr>
              <a:spcBef>
                <a:spcPct val="10000"/>
              </a:spcBef>
            </a:pPr>
            <a:endParaRPr lang="en-US" altLang="en-US" sz="1350" b="1">
              <a:latin typeface="Courier New" panose="02070309020205020404" pitchFamily="49" charset="0"/>
              <a:cs typeface="Courier New" panose="02070309020205020404" pitchFamily="49" charset="0"/>
            </a:endParaRPr>
          </a:p>
        </p:txBody>
      </p:sp>
      <p:sp>
        <p:nvSpPr>
          <p:cNvPr id="285702" name="Line 6">
            <a:extLst>
              <a:ext uri="{FF2B5EF4-FFF2-40B4-BE49-F238E27FC236}">
                <a16:creationId xmlns:a16="http://schemas.microsoft.com/office/drawing/2014/main" id="{892F1146-8468-124E-82D9-5C00EEBC85F9}"/>
              </a:ext>
            </a:extLst>
          </p:cNvPr>
          <p:cNvSpPr>
            <a:spLocks noChangeShapeType="1"/>
          </p:cNvSpPr>
          <p:nvPr/>
        </p:nvSpPr>
        <p:spPr bwMode="auto">
          <a:xfrm flipH="1" flipV="1">
            <a:off x="3621882" y="2802732"/>
            <a:ext cx="221456" cy="336947"/>
          </a:xfrm>
          <a:prstGeom prst="line">
            <a:avLst/>
          </a:prstGeom>
          <a:noFill/>
          <a:ln w="952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85703" name="Text Box 7">
            <a:extLst>
              <a:ext uri="{FF2B5EF4-FFF2-40B4-BE49-F238E27FC236}">
                <a16:creationId xmlns:a16="http://schemas.microsoft.com/office/drawing/2014/main" id="{6B197136-13BA-D74F-8138-88DD042619A4}"/>
              </a:ext>
            </a:extLst>
          </p:cNvPr>
          <p:cNvSpPr txBox="1">
            <a:spLocks noChangeArrowheads="1"/>
          </p:cNvSpPr>
          <p:nvPr/>
        </p:nvSpPr>
        <p:spPr bwMode="auto">
          <a:xfrm>
            <a:off x="5916217" y="2321719"/>
            <a:ext cx="1982390" cy="715581"/>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50">
                <a:latin typeface="Arial" panose="020B0604020202020204" pitchFamily="34" charset="0"/>
              </a:rPr>
              <a:t>PreparedStatement will quote the string for you. </a:t>
            </a:r>
            <a:r>
              <a:rPr lang="en-US" altLang="en-US" sz="1350">
                <a:solidFill>
                  <a:schemeClr val="hlink"/>
                </a:solidFill>
                <a:latin typeface="Arial" panose="020B0604020202020204" pitchFamily="34" charset="0"/>
              </a:rPr>
              <a:t>Don't</a:t>
            </a:r>
            <a:r>
              <a:rPr lang="en-US" altLang="en-US" sz="1350">
                <a:latin typeface="Arial" panose="020B0604020202020204" pitchFamily="34" charset="0"/>
              </a:rPr>
              <a:t> use '?'</a:t>
            </a:r>
          </a:p>
        </p:txBody>
      </p:sp>
      <p:sp>
        <p:nvSpPr>
          <p:cNvPr id="285704" name="Line 8">
            <a:extLst>
              <a:ext uri="{FF2B5EF4-FFF2-40B4-BE49-F238E27FC236}">
                <a16:creationId xmlns:a16="http://schemas.microsoft.com/office/drawing/2014/main" id="{E4C9F6F7-5A2E-3946-95A0-9C8A9E6DE23A}"/>
              </a:ext>
            </a:extLst>
          </p:cNvPr>
          <p:cNvSpPr>
            <a:spLocks noChangeShapeType="1"/>
          </p:cNvSpPr>
          <p:nvPr/>
        </p:nvSpPr>
        <p:spPr bwMode="auto">
          <a:xfrm flipH="1">
            <a:off x="4820842" y="2124075"/>
            <a:ext cx="810815" cy="1072754"/>
          </a:xfrm>
          <a:prstGeom prst="line">
            <a:avLst/>
          </a:prstGeom>
          <a:noFill/>
          <a:ln w="952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85706" name="Text Box 10">
            <a:extLst>
              <a:ext uri="{FF2B5EF4-FFF2-40B4-BE49-F238E27FC236}">
                <a16:creationId xmlns:a16="http://schemas.microsoft.com/office/drawing/2014/main" id="{EC07D0EE-921C-9D4F-9B6C-CE87D43E45A5}"/>
              </a:ext>
            </a:extLst>
          </p:cNvPr>
          <p:cNvSpPr txBox="1">
            <a:spLocks noChangeArrowheads="1"/>
          </p:cNvSpPr>
          <p:nvPr/>
        </p:nvSpPr>
        <p:spPr bwMode="auto">
          <a:xfrm>
            <a:off x="2640806" y="3186112"/>
            <a:ext cx="3514725" cy="30008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50">
                <a:latin typeface="Comic Sans MS" panose="030F0902030302020204" pitchFamily="66" charset="0"/>
              </a:rPr>
              <a:t>Substitute "</a:t>
            </a:r>
            <a:r>
              <a:rPr lang="en-US" altLang="en-US" sz="1350">
                <a:solidFill>
                  <a:schemeClr val="tx2"/>
                </a:solidFill>
                <a:latin typeface="Comic Sans MS" panose="030F0902030302020204" pitchFamily="66" charset="0"/>
              </a:rPr>
              <a:t>Thailand</a:t>
            </a:r>
            <a:r>
              <a:rPr lang="en-US" altLang="en-US" sz="1350">
                <a:latin typeface="Comic Sans MS" panose="030F0902030302020204" pitchFamily="66" charset="0"/>
              </a:rPr>
              <a:t>" for </a:t>
            </a:r>
            <a:r>
              <a:rPr lang="en-US" altLang="en-US" sz="1350">
                <a:solidFill>
                  <a:schemeClr val="tx2"/>
                </a:solidFill>
                <a:latin typeface="Comic Sans MS" panose="030F0902030302020204" pitchFamily="66" charset="0"/>
              </a:rPr>
              <a:t>placeholder</a:t>
            </a:r>
            <a:r>
              <a:rPr lang="en-US" altLang="en-US" sz="1350">
                <a:latin typeface="Comic Sans MS" panose="030F0902030302020204" pitchFamily="66" charset="0"/>
              </a:rPr>
              <a:t> </a:t>
            </a:r>
            <a:r>
              <a:rPr lang="en-US" altLang="en-US" sz="1350">
                <a:solidFill>
                  <a:schemeClr val="tx2"/>
                </a:solidFill>
                <a:latin typeface="Comic Sans MS" panose="030F0902030302020204" pitchFamily="66" charset="0"/>
              </a:rPr>
              <a:t>#1</a:t>
            </a:r>
          </a:p>
        </p:txBody>
      </p:sp>
    </p:spTree>
    <p:extLst>
      <p:ext uri="{BB962C8B-B14F-4D97-AF65-F5344CB8AC3E}">
        <p14:creationId xmlns:p14="http://schemas.microsoft.com/office/powerpoint/2010/main" val="2474064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a:extLst>
              <a:ext uri="{FF2B5EF4-FFF2-40B4-BE49-F238E27FC236}">
                <a16:creationId xmlns:a16="http://schemas.microsoft.com/office/drawing/2014/main" id="{465007CE-83F8-AA4F-A88E-6FD4A17351E1}"/>
              </a:ext>
            </a:extLst>
          </p:cNvPr>
          <p:cNvSpPr>
            <a:spLocks noGrp="1" noChangeArrowheads="1"/>
          </p:cNvSpPr>
          <p:nvPr>
            <p:ph type="title" idx="4294967295"/>
          </p:nvPr>
        </p:nvSpPr>
        <p:spPr>
          <a:xfrm>
            <a:off x="0" y="206375"/>
            <a:ext cx="5105400" cy="400537"/>
          </a:xfrm>
        </p:spPr>
        <p:txBody>
          <a:bodyPr>
            <a:normAutofit fontScale="90000"/>
          </a:bodyPr>
          <a:lstStyle/>
          <a:p>
            <a:pPr algn="l"/>
            <a:r>
              <a:rPr lang="en-US" altLang="en-US" sz="2400" dirty="0">
                <a:solidFill>
                  <a:schemeClr val="bg1"/>
                </a:solidFill>
              </a:rPr>
              <a:t>Reuse a </a:t>
            </a:r>
            <a:r>
              <a:rPr lang="en-US" altLang="en-US" sz="2400" dirty="0" err="1">
                <a:solidFill>
                  <a:schemeClr val="bg1"/>
                </a:solidFill>
              </a:rPr>
              <a:t>PreparedStatement</a:t>
            </a:r>
            <a:endParaRPr lang="th-TH" altLang="en-US" sz="2400" dirty="0">
              <a:solidFill>
                <a:schemeClr val="bg1"/>
              </a:solidFill>
            </a:endParaRPr>
          </a:p>
        </p:txBody>
      </p:sp>
      <p:sp>
        <p:nvSpPr>
          <p:cNvPr id="329731" name="Rectangle 3">
            <a:extLst>
              <a:ext uri="{FF2B5EF4-FFF2-40B4-BE49-F238E27FC236}">
                <a16:creationId xmlns:a16="http://schemas.microsoft.com/office/drawing/2014/main" id="{4D0D99FE-3D31-B544-BC19-728748B23EC9}"/>
              </a:ext>
            </a:extLst>
          </p:cNvPr>
          <p:cNvSpPr>
            <a:spLocks noGrp="1" noChangeArrowheads="1"/>
          </p:cNvSpPr>
          <p:nvPr>
            <p:ph type="body" idx="4294967295"/>
          </p:nvPr>
        </p:nvSpPr>
        <p:spPr>
          <a:xfrm>
            <a:off x="1511611" y="1147985"/>
            <a:ext cx="6165850" cy="430212"/>
          </a:xfrm>
        </p:spPr>
        <p:txBody>
          <a:bodyPr>
            <a:normAutofit fontScale="70000" lnSpcReduction="20000"/>
          </a:bodyPr>
          <a:lstStyle/>
          <a:p>
            <a:pPr>
              <a:buFont typeface="Wingdings" pitchFamily="2" charset="2"/>
              <a:buNone/>
            </a:pPr>
            <a:r>
              <a:rPr lang="en-US" altLang="en-US" dirty="0"/>
              <a:t>You can </a:t>
            </a:r>
            <a:r>
              <a:rPr lang="en-US" altLang="en-US" dirty="0">
                <a:solidFill>
                  <a:schemeClr val="hlink"/>
                </a:solidFill>
              </a:rPr>
              <a:t>reuse</a:t>
            </a:r>
            <a:r>
              <a:rPr lang="en-US" altLang="en-US" dirty="0"/>
              <a:t> a </a:t>
            </a:r>
            <a:r>
              <a:rPr lang="en-US" altLang="en-US" dirty="0" err="1"/>
              <a:t>PreparedStatement</a:t>
            </a:r>
            <a:r>
              <a:rPr lang="en-US" altLang="en-US" dirty="0"/>
              <a:t> with new data.</a:t>
            </a:r>
          </a:p>
        </p:txBody>
      </p:sp>
      <p:sp>
        <p:nvSpPr>
          <p:cNvPr id="329732" name="Text Box 4">
            <a:extLst>
              <a:ext uri="{FF2B5EF4-FFF2-40B4-BE49-F238E27FC236}">
                <a16:creationId xmlns:a16="http://schemas.microsoft.com/office/drawing/2014/main" id="{1395ADBE-23E5-1646-BE84-0E4192412DCC}"/>
              </a:ext>
            </a:extLst>
          </p:cNvPr>
          <p:cNvSpPr txBox="1">
            <a:spLocks noChangeArrowheads="1"/>
          </p:cNvSpPr>
          <p:nvPr/>
        </p:nvSpPr>
        <p:spPr bwMode="auto">
          <a:xfrm>
            <a:off x="1546622" y="1669257"/>
            <a:ext cx="6013847" cy="1899751"/>
          </a:xfrm>
          <a:prstGeom prst="rect">
            <a:avLst/>
          </a:prstGeom>
          <a:solidFill>
            <a:schemeClr val="bg1"/>
          </a:solidFill>
          <a:ln w="12700">
            <a:solidFill>
              <a:schemeClr val="tx2"/>
            </a:solidFill>
            <a:miter lim="800000"/>
            <a:headEnd/>
            <a:tailEnd/>
          </a:ln>
          <a:effectLst/>
        </p:spPr>
        <p:txBody>
          <a:bodyPr>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get data for Laos </a:t>
            </a:r>
          </a:p>
          <a:p>
            <a:pPr>
              <a:spcBef>
                <a:spcPct val="10000"/>
              </a:spcBef>
            </a:pPr>
            <a:r>
              <a:rPr lang="en-US" altLang="en-US" sz="1350" b="1">
                <a:solidFill>
                  <a:schemeClr val="tx2"/>
                </a:solidFill>
                <a:latin typeface="Courier New" panose="02070309020205020404" pitchFamily="49" charset="0"/>
                <a:cs typeface="Courier New" panose="02070309020205020404" pitchFamily="49" charset="0"/>
              </a:rPr>
              <a:t>pstmt</a:t>
            </a:r>
            <a:r>
              <a:rPr lang="en-US" altLang="en-US" sz="1350" b="1">
                <a:latin typeface="Courier New" panose="02070309020205020404" pitchFamily="49" charset="0"/>
                <a:cs typeface="Courier New" panose="02070309020205020404" pitchFamily="49" charset="0"/>
              </a:rPr>
              <a:t>.</a:t>
            </a:r>
            <a:r>
              <a:rPr lang="en-US" altLang="en-US" sz="1350" b="1">
                <a:solidFill>
                  <a:schemeClr val="hlink"/>
                </a:solidFill>
                <a:latin typeface="Courier New" panose="02070309020205020404" pitchFamily="49" charset="0"/>
                <a:cs typeface="Courier New" panose="02070309020205020404" pitchFamily="49" charset="0"/>
              </a:rPr>
              <a:t>setString</a:t>
            </a:r>
            <a:r>
              <a:rPr lang="en-US" altLang="en-US" sz="1350" b="1">
                <a:latin typeface="Courier New" panose="02070309020205020404" pitchFamily="49" charset="0"/>
                <a:cs typeface="Courier New" panose="02070309020205020404" pitchFamily="49" charset="0"/>
              </a:rPr>
              <a:t>( 1, "Laos");</a:t>
            </a: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endParaRPr lang="en-US" altLang="en-US" sz="1350" b="1">
              <a:latin typeface="Courier New" panose="02070309020205020404" pitchFamily="49" charset="0"/>
              <a:cs typeface="Courier New" panose="02070309020205020404" pitchFamily="49" charset="0"/>
            </a:endParaRPr>
          </a:p>
          <a:p>
            <a:pPr>
              <a:spcBef>
                <a:spcPct val="10000"/>
              </a:spcBef>
            </a:pPr>
            <a:r>
              <a:rPr lang="en-US" altLang="en-US" sz="1350" b="1">
                <a:latin typeface="Courier New" panose="02070309020205020404" pitchFamily="49" charset="0"/>
                <a:cs typeface="Courier New" panose="02070309020205020404" pitchFamily="49" charset="0"/>
              </a:rPr>
              <a:t>rs = </a:t>
            </a:r>
            <a:r>
              <a:rPr lang="en-US" altLang="en-US" sz="1350" b="1">
                <a:solidFill>
                  <a:schemeClr val="tx2"/>
                </a:solidFill>
                <a:latin typeface="Courier New" panose="02070309020205020404" pitchFamily="49" charset="0"/>
                <a:cs typeface="Courier New" panose="02070309020205020404" pitchFamily="49" charset="0"/>
              </a:rPr>
              <a:t>pstmt.executeQuery</a:t>
            </a:r>
            <a:r>
              <a:rPr lang="en-US" altLang="en-US" sz="1350" b="1">
                <a:latin typeface="Courier New" panose="02070309020205020404" pitchFamily="49" charset="0"/>
                <a:cs typeface="Courier New" panose="02070309020205020404" pitchFamily="49" charset="0"/>
              </a:rPr>
              <a:t>( );</a:t>
            </a:r>
          </a:p>
          <a:p>
            <a:pPr>
              <a:spcBef>
                <a:spcPct val="10000"/>
              </a:spcBef>
            </a:pPr>
            <a:r>
              <a:rPr lang="en-US" altLang="en-US" sz="1350" b="1">
                <a:latin typeface="Courier New" panose="02070309020205020404" pitchFamily="49" charset="0"/>
                <a:cs typeface="Courier New" panose="02070309020205020404" pitchFamily="49" charset="0"/>
              </a:rPr>
              <a:t>saveResultSetAsObject( rs, country2 );</a:t>
            </a:r>
            <a:endParaRPr lang="th-TH" altLang="en-US" sz="1350" b="1">
              <a:latin typeface="Courier New" panose="02070309020205020404" pitchFamily="49" charset="0"/>
              <a:cs typeface="Courier New" panose="02070309020205020404" pitchFamily="49" charset="0"/>
            </a:endParaRPr>
          </a:p>
        </p:txBody>
      </p:sp>
      <p:sp>
        <p:nvSpPr>
          <p:cNvPr id="329736" name="Line 8">
            <a:extLst>
              <a:ext uri="{FF2B5EF4-FFF2-40B4-BE49-F238E27FC236}">
                <a16:creationId xmlns:a16="http://schemas.microsoft.com/office/drawing/2014/main" id="{AE8C5001-1351-2D4F-BD72-F697FE102B70}"/>
              </a:ext>
            </a:extLst>
          </p:cNvPr>
          <p:cNvSpPr>
            <a:spLocks noChangeShapeType="1"/>
          </p:cNvSpPr>
          <p:nvPr/>
        </p:nvSpPr>
        <p:spPr bwMode="auto">
          <a:xfrm flipH="1" flipV="1">
            <a:off x="3495676" y="2180035"/>
            <a:ext cx="221456" cy="336947"/>
          </a:xfrm>
          <a:prstGeom prst="line">
            <a:avLst/>
          </a:prstGeom>
          <a:noFill/>
          <a:ln w="952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29738" name="Text Box 10">
            <a:extLst>
              <a:ext uri="{FF2B5EF4-FFF2-40B4-BE49-F238E27FC236}">
                <a16:creationId xmlns:a16="http://schemas.microsoft.com/office/drawing/2014/main" id="{F849469C-A4E1-1F42-B5FC-BCBEA5986756}"/>
              </a:ext>
            </a:extLst>
          </p:cNvPr>
          <p:cNvSpPr txBox="1">
            <a:spLocks noChangeArrowheads="1"/>
          </p:cNvSpPr>
          <p:nvPr/>
        </p:nvSpPr>
        <p:spPr bwMode="auto">
          <a:xfrm>
            <a:off x="2514600" y="2563416"/>
            <a:ext cx="3514725" cy="30008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50">
                <a:latin typeface="Comic Sans MS" panose="030F0902030302020204" pitchFamily="66" charset="0"/>
              </a:rPr>
              <a:t>Substitute "</a:t>
            </a:r>
            <a:r>
              <a:rPr lang="en-US" altLang="en-US" sz="1350">
                <a:solidFill>
                  <a:schemeClr val="tx2"/>
                </a:solidFill>
                <a:latin typeface="Comic Sans MS" panose="030F0902030302020204" pitchFamily="66" charset="0"/>
              </a:rPr>
              <a:t>Laos</a:t>
            </a:r>
            <a:r>
              <a:rPr lang="en-US" altLang="en-US" sz="1350">
                <a:latin typeface="Comic Sans MS" panose="030F0902030302020204" pitchFamily="66" charset="0"/>
              </a:rPr>
              <a:t>" for </a:t>
            </a:r>
            <a:r>
              <a:rPr lang="en-US" altLang="en-US" sz="1350">
                <a:solidFill>
                  <a:schemeClr val="tx2"/>
                </a:solidFill>
                <a:latin typeface="Comic Sans MS" panose="030F0902030302020204" pitchFamily="66" charset="0"/>
              </a:rPr>
              <a:t>placeholder</a:t>
            </a:r>
            <a:r>
              <a:rPr lang="en-US" altLang="en-US" sz="1350">
                <a:latin typeface="Comic Sans MS" panose="030F0902030302020204" pitchFamily="66" charset="0"/>
              </a:rPr>
              <a:t> </a:t>
            </a:r>
            <a:r>
              <a:rPr lang="en-US" altLang="en-US" sz="1350">
                <a:solidFill>
                  <a:schemeClr val="tx2"/>
                </a:solidFill>
                <a:latin typeface="Comic Sans MS" panose="030F0902030302020204" pitchFamily="66" charset="0"/>
              </a:rPr>
              <a:t>#1</a:t>
            </a:r>
          </a:p>
        </p:txBody>
      </p:sp>
      <p:sp>
        <p:nvSpPr>
          <p:cNvPr id="329739" name="Line 11">
            <a:extLst>
              <a:ext uri="{FF2B5EF4-FFF2-40B4-BE49-F238E27FC236}">
                <a16:creationId xmlns:a16="http://schemas.microsoft.com/office/drawing/2014/main" id="{03804FC2-5BDE-3044-8212-EA67868777CD}"/>
              </a:ext>
            </a:extLst>
          </p:cNvPr>
          <p:cNvSpPr>
            <a:spLocks noChangeShapeType="1"/>
          </p:cNvSpPr>
          <p:nvPr/>
        </p:nvSpPr>
        <p:spPr bwMode="auto">
          <a:xfrm flipH="1">
            <a:off x="3417094" y="2857501"/>
            <a:ext cx="303610" cy="21193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3889147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5B794789-9116-9344-909B-1E0D85E3C530}"/>
              </a:ext>
            </a:extLst>
          </p:cNvPr>
          <p:cNvSpPr>
            <a:spLocks noGrp="1" noChangeArrowheads="1"/>
          </p:cNvSpPr>
          <p:nvPr>
            <p:ph type="title" idx="4294967295"/>
          </p:nvPr>
        </p:nvSpPr>
        <p:spPr>
          <a:xfrm>
            <a:off x="0" y="206375"/>
            <a:ext cx="5334000" cy="384175"/>
          </a:xfrm>
        </p:spPr>
        <p:txBody>
          <a:bodyPr>
            <a:normAutofit fontScale="90000"/>
          </a:bodyPr>
          <a:lstStyle/>
          <a:p>
            <a:pPr algn="l"/>
            <a:r>
              <a:rPr lang="en-US" altLang="en-US" sz="2400" dirty="0">
                <a:solidFill>
                  <a:schemeClr val="bg1"/>
                </a:solidFill>
              </a:rPr>
              <a:t>Create a Class to Manage DB Connection</a:t>
            </a:r>
          </a:p>
        </p:txBody>
      </p:sp>
      <p:sp>
        <p:nvSpPr>
          <p:cNvPr id="277507" name="Rectangle 3">
            <a:extLst>
              <a:ext uri="{FF2B5EF4-FFF2-40B4-BE49-F238E27FC236}">
                <a16:creationId xmlns:a16="http://schemas.microsoft.com/office/drawing/2014/main" id="{B6066910-0F75-9A44-A585-824EF8837E93}"/>
              </a:ext>
            </a:extLst>
          </p:cNvPr>
          <p:cNvSpPr>
            <a:spLocks noGrp="1" noChangeArrowheads="1"/>
          </p:cNvSpPr>
          <p:nvPr>
            <p:ph type="body" idx="4294967295"/>
          </p:nvPr>
        </p:nvSpPr>
        <p:spPr>
          <a:xfrm>
            <a:off x="1665867" y="1047750"/>
            <a:ext cx="5940425" cy="392113"/>
          </a:xfrm>
        </p:spPr>
        <p:txBody>
          <a:bodyPr>
            <a:normAutofit fontScale="55000" lnSpcReduction="20000"/>
          </a:bodyPr>
          <a:lstStyle/>
          <a:p>
            <a:pPr>
              <a:buFont typeface="Wingdings" pitchFamily="2" charset="2"/>
              <a:buNone/>
            </a:pPr>
            <a:r>
              <a:rPr lang="en-US" altLang="en-US"/>
              <a:t>Create ConnectionManager with a static factory method</a:t>
            </a:r>
          </a:p>
        </p:txBody>
      </p:sp>
      <p:sp>
        <p:nvSpPr>
          <p:cNvPr id="277511" name="Text Box 7">
            <a:extLst>
              <a:ext uri="{FF2B5EF4-FFF2-40B4-BE49-F238E27FC236}">
                <a16:creationId xmlns:a16="http://schemas.microsoft.com/office/drawing/2014/main" id="{99BEB74B-4C38-544F-BF27-A301B362AA8B}"/>
              </a:ext>
            </a:extLst>
          </p:cNvPr>
          <p:cNvSpPr txBox="1">
            <a:spLocks noChangeArrowheads="1"/>
          </p:cNvSpPr>
          <p:nvPr/>
        </p:nvSpPr>
        <p:spPr bwMode="auto">
          <a:xfrm>
            <a:off x="3035484" y="1538288"/>
            <a:ext cx="2936081" cy="136191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latin typeface="Courier New" panose="02070309020205020404" pitchFamily="49" charset="0"/>
                <a:cs typeface="Courier New" panose="02070309020205020404" pitchFamily="49" charset="0"/>
              </a:rPr>
              <a:t>ConnectionManager</a:t>
            </a:r>
          </a:p>
          <a:p>
            <a:pPr>
              <a:spcBef>
                <a:spcPct val="50000"/>
              </a:spcBef>
            </a:pPr>
            <a:r>
              <a:rPr lang="en-US" altLang="en-US" sz="1500">
                <a:latin typeface="Arial" panose="020B0604020202020204" pitchFamily="34" charset="0"/>
              </a:rPr>
              <a:t>- </a:t>
            </a:r>
            <a:r>
              <a:rPr lang="en-US" altLang="en-US" sz="1500" u="sng">
                <a:latin typeface="Arial" panose="020B0604020202020204" pitchFamily="34" charset="0"/>
              </a:rPr>
              <a:t>connection</a:t>
            </a:r>
            <a:r>
              <a:rPr lang="en-US" altLang="en-US" sz="1500">
                <a:latin typeface="Arial" panose="020B0604020202020204" pitchFamily="34" charset="0"/>
              </a:rPr>
              <a:t> : Connection</a:t>
            </a:r>
          </a:p>
          <a:p>
            <a:pPr>
              <a:spcBef>
                <a:spcPct val="50000"/>
              </a:spcBef>
            </a:pPr>
            <a:r>
              <a:rPr lang="en-US" altLang="en-US" sz="1500" u="sng">
                <a:latin typeface="Arial" panose="020B0604020202020204" pitchFamily="34" charset="0"/>
              </a:rPr>
              <a:t>+getConnection( )</a:t>
            </a:r>
            <a:r>
              <a:rPr lang="en-US" altLang="en-US" sz="1500" i="1">
                <a:latin typeface="Arial" panose="020B0604020202020204" pitchFamily="34" charset="0"/>
              </a:rPr>
              <a:t> </a:t>
            </a:r>
            <a:r>
              <a:rPr lang="en-US" altLang="en-US" sz="1500">
                <a:latin typeface="Arial" panose="020B0604020202020204" pitchFamily="34" charset="0"/>
              </a:rPr>
              <a:t>: Connection</a:t>
            </a:r>
          </a:p>
          <a:p>
            <a:pPr>
              <a:spcBef>
                <a:spcPct val="50000"/>
              </a:spcBef>
            </a:pPr>
            <a:r>
              <a:rPr lang="en-US" altLang="en-US" sz="1500">
                <a:latin typeface="Arial" panose="020B0604020202020204" pitchFamily="34" charset="0"/>
              </a:rPr>
              <a:t>+close( ) : void</a:t>
            </a:r>
          </a:p>
        </p:txBody>
      </p:sp>
      <p:sp>
        <p:nvSpPr>
          <p:cNvPr id="277515" name="Line 11">
            <a:extLst>
              <a:ext uri="{FF2B5EF4-FFF2-40B4-BE49-F238E27FC236}">
                <a16:creationId xmlns:a16="http://schemas.microsoft.com/office/drawing/2014/main" id="{966D3221-4D85-C744-BC9E-B90A23B87B91}"/>
              </a:ext>
            </a:extLst>
          </p:cNvPr>
          <p:cNvSpPr>
            <a:spLocks noChangeShapeType="1"/>
          </p:cNvSpPr>
          <p:nvPr/>
        </p:nvSpPr>
        <p:spPr bwMode="auto">
          <a:xfrm>
            <a:off x="3035483" y="1844279"/>
            <a:ext cx="29241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7516" name="Line 12">
            <a:extLst>
              <a:ext uri="{FF2B5EF4-FFF2-40B4-BE49-F238E27FC236}">
                <a16:creationId xmlns:a16="http://schemas.microsoft.com/office/drawing/2014/main" id="{491FE40F-6FA4-8640-BFEE-CC5916783C2B}"/>
              </a:ext>
            </a:extLst>
          </p:cNvPr>
          <p:cNvSpPr>
            <a:spLocks noChangeShapeType="1"/>
          </p:cNvSpPr>
          <p:nvPr/>
        </p:nvSpPr>
        <p:spPr bwMode="auto">
          <a:xfrm>
            <a:off x="3035483" y="2202656"/>
            <a:ext cx="29241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7517" name="Text Box 13">
            <a:extLst>
              <a:ext uri="{FF2B5EF4-FFF2-40B4-BE49-F238E27FC236}">
                <a16:creationId xmlns:a16="http://schemas.microsoft.com/office/drawing/2014/main" id="{7E373D28-DC48-9748-BDA6-079A0E33237D}"/>
              </a:ext>
            </a:extLst>
          </p:cNvPr>
          <p:cNvSpPr txBox="1">
            <a:spLocks noChangeArrowheads="1"/>
          </p:cNvSpPr>
          <p:nvPr/>
        </p:nvSpPr>
        <p:spPr bwMode="auto">
          <a:xfrm>
            <a:off x="1565672" y="3294460"/>
            <a:ext cx="6013847" cy="1234953"/>
          </a:xfrm>
          <a:prstGeom prst="rect">
            <a:avLst/>
          </a:prstGeom>
          <a:solidFill>
            <a:schemeClr val="bg1"/>
          </a:solidFill>
          <a:ln w="12700">
            <a:solidFill>
              <a:schemeClr val="tx2"/>
            </a:solidFill>
            <a:miter lim="800000"/>
            <a:headEnd/>
            <a:tailEnd/>
          </a:ln>
          <a:effectLst/>
        </p:spPr>
        <p:txBody>
          <a:bodyPr>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pPr>
              <a:spcBef>
                <a:spcPct val="20000"/>
              </a:spcBef>
            </a:pPr>
            <a:r>
              <a:rPr lang="en-US" altLang="en-US" sz="1350" b="1" dirty="0">
                <a:solidFill>
                  <a:srgbClr val="006600"/>
                </a:solidFill>
                <a:latin typeface="Courier New" panose="02070309020205020404" pitchFamily="49" charset="0"/>
                <a:cs typeface="Courier New" panose="02070309020205020404" pitchFamily="49" charset="0"/>
              </a:rPr>
              <a:t>// example how to use</a:t>
            </a:r>
          </a:p>
          <a:p>
            <a:pPr>
              <a:spcBef>
                <a:spcPct val="20000"/>
              </a:spcBef>
            </a:pPr>
            <a:r>
              <a:rPr lang="en-US" altLang="en-US" sz="1350" b="1" dirty="0">
                <a:latin typeface="Courier New" panose="02070309020205020404" pitchFamily="49" charset="0"/>
                <a:cs typeface="Courier New" panose="02070309020205020404" pitchFamily="49" charset="0"/>
              </a:rPr>
              <a:t>Statement </a:t>
            </a:r>
            <a:r>
              <a:rPr lang="en-US" altLang="en-US" sz="1350" b="1" dirty="0">
                <a:solidFill>
                  <a:schemeClr val="tx2"/>
                </a:solidFill>
                <a:latin typeface="Courier New" panose="02070309020205020404" pitchFamily="49" charset="0"/>
                <a:cs typeface="Courier New" panose="02070309020205020404" pitchFamily="49" charset="0"/>
              </a:rPr>
              <a:t>statement</a:t>
            </a:r>
            <a:r>
              <a:rPr lang="en-US" altLang="en-US" sz="1350" b="1" dirty="0">
                <a:latin typeface="Courier New" panose="02070309020205020404" pitchFamily="49" charset="0"/>
                <a:cs typeface="Courier New" panose="02070309020205020404" pitchFamily="49" charset="0"/>
              </a:rPr>
              <a:t> = </a:t>
            </a:r>
          </a:p>
          <a:p>
            <a:pPr>
              <a:spcBef>
                <a:spcPct val="20000"/>
              </a:spcBef>
            </a:pPr>
            <a:r>
              <a:rPr lang="en-US" altLang="en-US" sz="1350" b="1" dirty="0">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ConnectionManager.getConnection</a:t>
            </a:r>
            <a:r>
              <a:rPr lang="en-US" altLang="en-US" sz="1350" b="1" dirty="0">
                <a:solidFill>
                  <a:schemeClr val="tx2"/>
                </a:solidFill>
                <a:latin typeface="Courier New" panose="02070309020205020404" pitchFamily="49" charset="0"/>
                <a:cs typeface="Courier New" panose="02070309020205020404" pitchFamily="49" charset="0"/>
              </a:rPr>
              <a:t>().</a:t>
            </a:r>
            <a:r>
              <a:rPr lang="en-US" altLang="en-US" sz="1350" b="1" dirty="0" err="1">
                <a:solidFill>
                  <a:schemeClr val="tx2"/>
                </a:solidFill>
                <a:latin typeface="Courier New" panose="02070309020205020404" pitchFamily="49" charset="0"/>
                <a:cs typeface="Courier New" panose="02070309020205020404" pitchFamily="49" charset="0"/>
              </a:rPr>
              <a:t>createStatement</a:t>
            </a:r>
            <a:r>
              <a:rPr lang="en-US" altLang="en-US" sz="1350" b="1" dirty="0">
                <a:solidFill>
                  <a:schemeClr val="tx2"/>
                </a:solidFill>
                <a:latin typeface="Courier New" panose="02070309020205020404" pitchFamily="49" charset="0"/>
                <a:cs typeface="Courier New" panose="02070309020205020404" pitchFamily="49" charset="0"/>
              </a:rPr>
              <a:t>( )</a:t>
            </a:r>
            <a:r>
              <a:rPr lang="en-US" altLang="en-US" sz="1350" b="1" dirty="0">
                <a:latin typeface="Courier New" panose="02070309020205020404" pitchFamily="49" charset="0"/>
                <a:cs typeface="Courier New" panose="02070309020205020404" pitchFamily="49" charset="0"/>
              </a:rPr>
              <a:t>;</a:t>
            </a:r>
          </a:p>
          <a:p>
            <a:pPr>
              <a:spcBef>
                <a:spcPct val="10000"/>
              </a:spcBef>
            </a:pPr>
            <a:endParaRPr lang="th-TH" altLang="en-US" sz="13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6029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a:extLst>
              <a:ext uri="{FF2B5EF4-FFF2-40B4-BE49-F238E27FC236}">
                <a16:creationId xmlns:a16="http://schemas.microsoft.com/office/drawing/2014/main" id="{C13AF808-0A78-A243-912F-A34C761945B5}"/>
              </a:ext>
            </a:extLst>
          </p:cNvPr>
          <p:cNvSpPr>
            <a:spLocks noGrp="1" noChangeArrowheads="1"/>
          </p:cNvSpPr>
          <p:nvPr>
            <p:ph type="title" idx="4294967295"/>
          </p:nvPr>
        </p:nvSpPr>
        <p:spPr>
          <a:xfrm>
            <a:off x="0" y="206375"/>
            <a:ext cx="5105400" cy="384175"/>
          </a:xfrm>
        </p:spPr>
        <p:txBody>
          <a:bodyPr>
            <a:noAutofit/>
          </a:bodyPr>
          <a:lstStyle/>
          <a:p>
            <a:pPr algn="l"/>
            <a:r>
              <a:rPr lang="en-US" altLang="en-US" sz="2400" dirty="0">
                <a:solidFill>
                  <a:schemeClr val="bg1"/>
                </a:solidFill>
              </a:rPr>
              <a:t>Simple version of manager (1)</a:t>
            </a:r>
            <a:endParaRPr lang="th-TH" altLang="en-US" sz="2400" dirty="0">
              <a:solidFill>
                <a:schemeClr val="bg1"/>
              </a:solidFill>
            </a:endParaRPr>
          </a:p>
        </p:txBody>
      </p:sp>
      <p:sp>
        <p:nvSpPr>
          <p:cNvPr id="278531" name="Text Box 3">
            <a:extLst>
              <a:ext uri="{FF2B5EF4-FFF2-40B4-BE49-F238E27FC236}">
                <a16:creationId xmlns:a16="http://schemas.microsoft.com/office/drawing/2014/main" id="{8AFDC56A-FD41-044E-BC3B-BDC9AD9FCC51}"/>
              </a:ext>
            </a:extLst>
          </p:cNvPr>
          <p:cNvSpPr txBox="1">
            <a:spLocks noChangeArrowheads="1"/>
          </p:cNvSpPr>
          <p:nvPr/>
        </p:nvSpPr>
        <p:spPr bwMode="auto">
          <a:xfrm>
            <a:off x="1473994" y="1063229"/>
            <a:ext cx="6253163" cy="3208571"/>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pPr>
              <a:spcBef>
                <a:spcPct val="20000"/>
              </a:spcBef>
            </a:pPr>
            <a:r>
              <a:rPr lang="en-US" altLang="en-US" sz="1350" b="1" dirty="0">
                <a:latin typeface="Courier New" panose="02070309020205020404" pitchFamily="49" charset="0"/>
                <a:cs typeface="Courier New" panose="02070309020205020404" pitchFamily="49" charset="0"/>
              </a:rPr>
              <a:t>public class </a:t>
            </a:r>
            <a:r>
              <a:rPr lang="en-US" altLang="en-US" sz="1350" b="1" dirty="0" err="1">
                <a:latin typeface="Courier New" panose="02070309020205020404" pitchFamily="49" charset="0"/>
                <a:cs typeface="Courier New" panose="02070309020205020404" pitchFamily="49" charset="0"/>
              </a:rPr>
              <a:t>ConnectionManager</a:t>
            </a:r>
            <a:r>
              <a:rPr lang="en-US" altLang="en-US" sz="1350" b="1" dirty="0">
                <a:latin typeface="Courier New" panose="02070309020205020404" pitchFamily="49" charset="0"/>
                <a:cs typeface="Courier New" panose="02070309020205020404" pitchFamily="49" charset="0"/>
              </a:rPr>
              <a:t> {</a:t>
            </a:r>
          </a:p>
          <a:p>
            <a:pPr>
              <a:spcBef>
                <a:spcPct val="20000"/>
              </a:spcBef>
            </a:pPr>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006600"/>
                </a:solidFill>
                <a:latin typeface="Courier New" panose="02070309020205020404" pitchFamily="49" charset="0"/>
                <a:cs typeface="Courier New" panose="02070309020205020404" pitchFamily="49" charset="0"/>
              </a:rPr>
              <a:t>// literal constants in Java code is </a:t>
            </a:r>
            <a:r>
              <a:rPr lang="en-US" altLang="en-US" sz="1350" b="1" dirty="0">
                <a:solidFill>
                  <a:schemeClr val="hlink"/>
                </a:solidFill>
                <a:latin typeface="Courier New" panose="02070309020205020404" pitchFamily="49" charset="0"/>
                <a:cs typeface="Courier New" panose="02070309020205020404" pitchFamily="49" charset="0"/>
              </a:rPr>
              <a:t>bad code</a:t>
            </a:r>
            <a:r>
              <a:rPr lang="en-US" altLang="en-US" sz="1350" b="1" dirty="0">
                <a:solidFill>
                  <a:srgbClr val="006600"/>
                </a:solidFill>
                <a:latin typeface="Courier New" panose="02070309020205020404" pitchFamily="49" charset="0"/>
                <a:cs typeface="Courier New" panose="02070309020205020404" pitchFamily="49" charset="0"/>
              </a:rPr>
              <a:t>.</a:t>
            </a:r>
          </a:p>
          <a:p>
            <a:pPr>
              <a:spcBef>
                <a:spcPct val="20000"/>
              </a:spcBef>
            </a:pPr>
            <a:r>
              <a:rPr lang="en-US" altLang="en-US" sz="1350" b="1" dirty="0">
                <a:solidFill>
                  <a:srgbClr val="006600"/>
                </a:solidFill>
                <a:latin typeface="Courier New" panose="02070309020205020404" pitchFamily="49" charset="0"/>
                <a:cs typeface="Courier New" panose="02070309020205020404" pitchFamily="49" charset="0"/>
              </a:rPr>
              <a:t> // we will change to a configuration file later.</a:t>
            </a:r>
          </a:p>
          <a:p>
            <a:pPr>
              <a:spcBef>
                <a:spcPct val="20000"/>
              </a:spcBef>
            </a:pPr>
            <a:r>
              <a:rPr lang="en-US" altLang="en-US" sz="1350" b="1" dirty="0">
                <a:solidFill>
                  <a:srgbClr val="006600"/>
                </a:solidFill>
                <a:latin typeface="Courier New" panose="02070309020205020404" pitchFamily="49" charset="0"/>
                <a:cs typeface="Courier New" panose="02070309020205020404" pitchFamily="49" charset="0"/>
              </a:rPr>
              <a:t> </a:t>
            </a:r>
            <a:r>
              <a:rPr lang="en-US" altLang="en-US" sz="1350" b="1" dirty="0">
                <a:latin typeface="Courier New" panose="02070309020205020404" pitchFamily="49" charset="0"/>
                <a:cs typeface="Courier New" panose="02070309020205020404" pitchFamily="49" charset="0"/>
              </a:rPr>
              <a:t>private static String driver = </a:t>
            </a:r>
            <a:r>
              <a:rPr lang="en-US" altLang="en-US" sz="1350" b="1" dirty="0">
                <a:solidFill>
                  <a:srgbClr val="A50021"/>
                </a:solidFill>
                <a:latin typeface="Courier New" panose="02070309020205020404" pitchFamily="49" charset="0"/>
                <a:cs typeface="Courier New" panose="02070309020205020404" pitchFamily="49" charset="0"/>
              </a:rPr>
              <a:t>"</a:t>
            </a:r>
            <a:r>
              <a:rPr lang="en-US" altLang="en-US" sz="1350" b="1" dirty="0" err="1">
                <a:solidFill>
                  <a:srgbClr val="A50021"/>
                </a:solidFill>
                <a:latin typeface="Courier New" panose="02070309020205020404" pitchFamily="49" charset="0"/>
                <a:cs typeface="Courier New" panose="02070309020205020404" pitchFamily="49" charset="0"/>
              </a:rPr>
              <a:t>com.mysql.jdbc.Driver</a:t>
            </a:r>
            <a:r>
              <a:rPr lang="en-US" altLang="en-US" sz="1350" b="1" dirty="0">
                <a:solidFill>
                  <a:srgbClr val="A50021"/>
                </a:solidFill>
                <a:latin typeface="Courier New" panose="02070309020205020404" pitchFamily="49" charset="0"/>
                <a:cs typeface="Courier New" panose="02070309020205020404" pitchFamily="49" charset="0"/>
              </a:rPr>
              <a:t>"</a:t>
            </a:r>
            <a:r>
              <a:rPr lang="en-US" altLang="en-US" sz="1350" b="1" dirty="0">
                <a:solidFill>
                  <a:srgbClr val="006600"/>
                </a:solidFill>
                <a:latin typeface="Courier New" panose="02070309020205020404" pitchFamily="49" charset="0"/>
                <a:cs typeface="Courier New" panose="02070309020205020404" pitchFamily="49" charset="0"/>
              </a:rPr>
              <a:t>;</a:t>
            </a:r>
            <a:endParaRPr lang="en-US" altLang="en-US" sz="1350" b="1" dirty="0">
              <a:latin typeface="Courier New" panose="02070309020205020404" pitchFamily="49" charset="0"/>
              <a:cs typeface="Courier New" panose="02070309020205020404" pitchFamily="49" charset="0"/>
            </a:endParaRPr>
          </a:p>
          <a:p>
            <a:pPr>
              <a:spcBef>
                <a:spcPct val="20000"/>
              </a:spcBef>
            </a:pPr>
            <a:r>
              <a:rPr lang="en-US" altLang="en-US" sz="1350" b="1" dirty="0">
                <a:latin typeface="Courier New" panose="02070309020205020404" pitchFamily="49" charset="0"/>
                <a:cs typeface="Courier New" panose="02070309020205020404" pitchFamily="49" charset="0"/>
              </a:rPr>
              <a:t> private static String </a:t>
            </a:r>
            <a:r>
              <a:rPr lang="en-US" altLang="en-US" sz="1350" b="1" dirty="0" err="1">
                <a:latin typeface="Courier New" panose="02070309020205020404" pitchFamily="49" charset="0"/>
                <a:cs typeface="Courier New" panose="02070309020205020404" pitchFamily="49" charset="0"/>
              </a:rPr>
              <a:t>url</a:t>
            </a:r>
            <a:r>
              <a:rPr lang="en-US" altLang="en-US" sz="1350" b="1" dirty="0">
                <a:latin typeface="Courier New" panose="02070309020205020404" pitchFamily="49" charset="0"/>
                <a:cs typeface="Courier New" panose="02070309020205020404" pitchFamily="49" charset="0"/>
              </a:rPr>
              <a:t> = "</a:t>
            </a:r>
            <a:r>
              <a:rPr lang="en-US" altLang="en-US" sz="1350" b="1" dirty="0" err="1">
                <a:solidFill>
                  <a:srgbClr val="A50021"/>
                </a:solidFill>
                <a:latin typeface="Courier New" panose="02070309020205020404" pitchFamily="49" charset="0"/>
                <a:cs typeface="Courier New" panose="02070309020205020404" pitchFamily="49" charset="0"/>
              </a:rPr>
              <a:t>jdbc:mysql</a:t>
            </a:r>
            <a:r>
              <a:rPr lang="en-US" altLang="en-US" sz="1350" b="1" dirty="0">
                <a:solidFill>
                  <a:srgbClr val="A50021"/>
                </a:solidFill>
                <a:latin typeface="Courier New" panose="02070309020205020404" pitchFamily="49" charset="0"/>
                <a:cs typeface="Courier New" panose="02070309020205020404" pitchFamily="49" charset="0"/>
              </a:rPr>
              <a:t>://hostname/world</a:t>
            </a:r>
            <a:r>
              <a:rPr lang="en-US" altLang="en-US" sz="1350" b="1" dirty="0">
                <a:latin typeface="Courier New" panose="02070309020205020404" pitchFamily="49" charset="0"/>
                <a:cs typeface="Courier New" panose="02070309020205020404" pitchFamily="49" charset="0"/>
              </a:rPr>
              <a:t>";</a:t>
            </a:r>
          </a:p>
          <a:p>
            <a:pPr>
              <a:spcBef>
                <a:spcPct val="20000"/>
              </a:spcBef>
            </a:pPr>
            <a:r>
              <a:rPr lang="en-US" altLang="en-US" sz="1350" b="1" dirty="0">
                <a:latin typeface="Courier New" panose="02070309020205020404" pitchFamily="49" charset="0"/>
                <a:cs typeface="Courier New" panose="02070309020205020404" pitchFamily="49" charset="0"/>
              </a:rPr>
              <a:t> private static String user = "</a:t>
            </a:r>
            <a:r>
              <a:rPr lang="en-US" altLang="en-US" sz="1350" b="1" dirty="0">
                <a:solidFill>
                  <a:srgbClr val="A50021"/>
                </a:solidFill>
                <a:latin typeface="Courier New" panose="02070309020205020404" pitchFamily="49" charset="0"/>
                <a:cs typeface="Courier New" panose="02070309020205020404" pitchFamily="49" charset="0"/>
              </a:rPr>
              <a:t>student</a:t>
            </a:r>
            <a:r>
              <a:rPr lang="en-US" altLang="en-US" sz="1350" b="1" dirty="0">
                <a:latin typeface="Courier New" panose="02070309020205020404" pitchFamily="49" charset="0"/>
                <a:cs typeface="Courier New" panose="02070309020205020404" pitchFamily="49" charset="0"/>
              </a:rPr>
              <a:t>";</a:t>
            </a:r>
          </a:p>
          <a:p>
            <a:pPr>
              <a:spcBef>
                <a:spcPct val="20000"/>
              </a:spcBef>
            </a:pPr>
            <a:r>
              <a:rPr lang="en-US" altLang="en-US" sz="1350" b="1" dirty="0">
                <a:latin typeface="Courier New" panose="02070309020205020404" pitchFamily="49" charset="0"/>
                <a:cs typeface="Courier New" panose="02070309020205020404" pitchFamily="49" charset="0"/>
              </a:rPr>
              <a:t> private static String password = "</a:t>
            </a:r>
            <a:r>
              <a:rPr lang="en-US" altLang="en-US" sz="1350" b="1" dirty="0">
                <a:solidFill>
                  <a:srgbClr val="A50021"/>
                </a:solidFill>
                <a:latin typeface="Courier New" panose="02070309020205020404" pitchFamily="49" charset="0"/>
                <a:cs typeface="Courier New" panose="02070309020205020404" pitchFamily="49" charset="0"/>
              </a:rPr>
              <a:t>student</a:t>
            </a:r>
            <a:r>
              <a:rPr lang="en-US" altLang="en-US" sz="1350" b="1" dirty="0">
                <a:latin typeface="Courier New" panose="02070309020205020404" pitchFamily="49" charset="0"/>
                <a:cs typeface="Courier New" panose="02070309020205020404" pitchFamily="49" charset="0"/>
              </a:rPr>
              <a:t>";</a:t>
            </a:r>
          </a:p>
          <a:p>
            <a:pPr>
              <a:spcBef>
                <a:spcPct val="20000"/>
              </a:spcBef>
            </a:pPr>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006600"/>
                </a:solidFill>
                <a:latin typeface="Courier New" panose="02070309020205020404" pitchFamily="49" charset="0"/>
                <a:cs typeface="Courier New" panose="02070309020205020404" pitchFamily="49" charset="0"/>
              </a:rPr>
              <a:t>/* a single shared database connection */</a:t>
            </a:r>
            <a:endParaRPr lang="en-US" altLang="en-US" sz="1350" b="1" dirty="0">
              <a:latin typeface="Courier New" panose="02070309020205020404" pitchFamily="49" charset="0"/>
              <a:cs typeface="Courier New" panose="02070309020205020404" pitchFamily="49" charset="0"/>
            </a:endParaRPr>
          </a:p>
          <a:p>
            <a:pPr>
              <a:spcBef>
                <a:spcPct val="20000"/>
              </a:spcBef>
            </a:pPr>
            <a:r>
              <a:rPr lang="en-US" altLang="en-US" sz="1350" b="1" dirty="0">
                <a:latin typeface="Courier New" panose="02070309020205020404" pitchFamily="49" charset="0"/>
                <a:cs typeface="Courier New" panose="02070309020205020404" pitchFamily="49" charset="0"/>
              </a:rPr>
              <a:t> private static Connection </a:t>
            </a:r>
            <a:r>
              <a:rPr lang="en-US" altLang="en-US" sz="1350" b="1" dirty="0">
                <a:solidFill>
                  <a:schemeClr val="tx2"/>
                </a:solidFill>
                <a:latin typeface="Courier New" panose="02070309020205020404" pitchFamily="49" charset="0"/>
                <a:cs typeface="Courier New" panose="02070309020205020404" pitchFamily="49" charset="0"/>
              </a:rPr>
              <a:t>connection</a:t>
            </a:r>
            <a:r>
              <a:rPr lang="en-US" altLang="en-US" sz="1350" b="1" dirty="0">
                <a:latin typeface="Courier New" panose="02070309020205020404" pitchFamily="49" charset="0"/>
                <a:cs typeface="Courier New" panose="02070309020205020404" pitchFamily="49" charset="0"/>
              </a:rPr>
              <a:t> = </a:t>
            </a:r>
            <a:r>
              <a:rPr lang="en-US" altLang="en-US" sz="1350" b="1" dirty="0">
                <a:solidFill>
                  <a:srgbClr val="A50021"/>
                </a:solidFill>
                <a:latin typeface="Courier New" panose="02070309020205020404" pitchFamily="49" charset="0"/>
                <a:cs typeface="Courier New" panose="02070309020205020404" pitchFamily="49" charset="0"/>
              </a:rPr>
              <a:t>null</a:t>
            </a:r>
            <a:r>
              <a:rPr lang="en-US" altLang="en-US" sz="1350" b="1" dirty="0">
                <a:latin typeface="Courier New" panose="02070309020205020404" pitchFamily="49" charset="0"/>
                <a:cs typeface="Courier New" panose="02070309020205020404" pitchFamily="49" charset="0"/>
              </a:rPr>
              <a:t>;</a:t>
            </a:r>
          </a:p>
          <a:p>
            <a:pPr>
              <a:spcBef>
                <a:spcPct val="20000"/>
              </a:spcBef>
            </a:pPr>
            <a:r>
              <a:rPr lang="en-US" altLang="en-US" sz="1350" b="1" dirty="0">
                <a:latin typeface="Courier New" panose="02070309020205020404" pitchFamily="49" charset="0"/>
                <a:cs typeface="Courier New" panose="02070309020205020404" pitchFamily="49" charset="0"/>
              </a:rPr>
              <a:t> </a:t>
            </a:r>
          </a:p>
          <a:p>
            <a:pPr>
              <a:spcBef>
                <a:spcPct val="20000"/>
              </a:spcBef>
            </a:pPr>
            <a:r>
              <a:rPr lang="en-US" altLang="en-US" sz="1350" b="1" dirty="0">
                <a:latin typeface="Courier New" panose="02070309020205020404" pitchFamily="49" charset="0"/>
                <a:cs typeface="Courier New" panose="02070309020205020404" pitchFamily="49" charset="0"/>
              </a:rPr>
              <a:t> private </a:t>
            </a:r>
            <a:r>
              <a:rPr lang="en-US" altLang="en-US" sz="1350" b="1" dirty="0" err="1">
                <a:latin typeface="Courier New" panose="02070309020205020404" pitchFamily="49" charset="0"/>
                <a:cs typeface="Courier New" panose="02070309020205020404" pitchFamily="49" charset="0"/>
              </a:rPr>
              <a:t>ConnectionManager</a:t>
            </a:r>
            <a:r>
              <a:rPr lang="en-US" altLang="en-US" sz="1350" b="1" dirty="0">
                <a:latin typeface="Courier New" panose="02070309020205020404" pitchFamily="49" charset="0"/>
                <a:cs typeface="Courier New" panose="02070309020205020404" pitchFamily="49" charset="0"/>
              </a:rPr>
              <a:t>() { </a:t>
            </a:r>
            <a:r>
              <a:rPr lang="en-US" altLang="en-US" sz="1350" b="1" dirty="0">
                <a:solidFill>
                  <a:srgbClr val="006600"/>
                </a:solidFill>
                <a:latin typeface="Courier New" panose="02070309020205020404" pitchFamily="49" charset="0"/>
                <a:cs typeface="Courier New" panose="02070309020205020404" pitchFamily="49" charset="0"/>
              </a:rPr>
              <a:t>/* no object creation */</a:t>
            </a:r>
            <a:r>
              <a:rPr lang="en-US" altLang="en-US" sz="1350" b="1" dirty="0">
                <a:latin typeface="Courier New" panose="02070309020205020404" pitchFamily="49" charset="0"/>
                <a:cs typeface="Courier New" panose="02070309020205020404" pitchFamily="49" charset="0"/>
              </a:rPr>
              <a:t> }</a:t>
            </a:r>
          </a:p>
          <a:p>
            <a:r>
              <a:rPr lang="en-US" altLang="en-US" sz="1350" b="1" dirty="0">
                <a:latin typeface="Courier New" panose="02070309020205020404" pitchFamily="49" charset="0"/>
                <a:cs typeface="Courier New" panose="02070309020205020404" pitchFamily="49" charset="0"/>
              </a:rPr>
              <a:t> </a:t>
            </a:r>
            <a:endParaRPr lang="th-TH" altLang="en-US" sz="13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1088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3F05EAB2-DB5F-FA4D-B151-2A5AB1217D71}"/>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Simple version of </a:t>
            </a:r>
            <a:r>
              <a:rPr lang="en-US" altLang="en-US" sz="2400" dirty="0" err="1">
                <a:solidFill>
                  <a:schemeClr val="bg1"/>
                </a:solidFill>
              </a:rPr>
              <a:t>ConnectionManager</a:t>
            </a:r>
            <a:r>
              <a:rPr lang="en-US" altLang="en-US" sz="2400" dirty="0">
                <a:solidFill>
                  <a:schemeClr val="bg1"/>
                </a:solidFill>
              </a:rPr>
              <a:t> (2)</a:t>
            </a:r>
            <a:endParaRPr lang="th-TH" altLang="en-US" sz="2400" dirty="0">
              <a:solidFill>
                <a:schemeClr val="bg1"/>
              </a:solidFill>
            </a:endParaRPr>
          </a:p>
        </p:txBody>
      </p:sp>
      <p:sp>
        <p:nvSpPr>
          <p:cNvPr id="279555" name="Text Box 3">
            <a:extLst>
              <a:ext uri="{FF2B5EF4-FFF2-40B4-BE49-F238E27FC236}">
                <a16:creationId xmlns:a16="http://schemas.microsoft.com/office/drawing/2014/main" id="{4CE017A4-6216-BE48-BF8E-720D2B762620}"/>
              </a:ext>
            </a:extLst>
          </p:cNvPr>
          <p:cNvSpPr txBox="1">
            <a:spLocks noChangeArrowheads="1"/>
          </p:cNvSpPr>
          <p:nvPr/>
        </p:nvSpPr>
        <p:spPr bwMode="auto">
          <a:xfrm>
            <a:off x="1473994" y="1063229"/>
            <a:ext cx="6253163" cy="1754326"/>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dirty="0">
                <a:latin typeface="Courier New" panose="02070309020205020404" pitchFamily="49" charset="0"/>
                <a:cs typeface="Courier New" panose="02070309020205020404" pitchFamily="49" charset="0"/>
              </a:rPr>
              <a:t> </a:t>
            </a:r>
            <a:endParaRPr lang="en-US" altLang="en-US" sz="1350" b="1" dirty="0">
              <a:solidFill>
                <a:srgbClr val="006600"/>
              </a:solidFill>
              <a:latin typeface="Courier New" panose="02070309020205020404" pitchFamily="49" charset="0"/>
              <a:cs typeface="Courier New" panose="02070309020205020404" pitchFamily="49" charset="0"/>
            </a:endParaRPr>
          </a:p>
          <a:p>
            <a:pPr>
              <a:spcBef>
                <a:spcPct val="20000"/>
              </a:spcBef>
            </a:pPr>
            <a:r>
              <a:rPr lang="en-US" altLang="en-US" sz="1350" b="1" dirty="0">
                <a:solidFill>
                  <a:srgbClr val="006600"/>
                </a:solidFill>
                <a:latin typeface="Courier New" panose="02070309020205020404" pitchFamily="49" charset="0"/>
                <a:cs typeface="Courier New" panose="02070309020205020404" pitchFamily="49" charset="0"/>
              </a:rPr>
              <a:t>/* the public accessor uses lazy instantiation */</a:t>
            </a:r>
          </a:p>
          <a:p>
            <a:pPr>
              <a:spcBef>
                <a:spcPct val="20000"/>
              </a:spcBef>
            </a:pPr>
            <a:r>
              <a:rPr lang="en-US" altLang="en-US" sz="1350" b="1" dirty="0">
                <a:latin typeface="Courier New" panose="02070309020205020404" pitchFamily="49" charset="0"/>
                <a:cs typeface="Courier New" panose="02070309020205020404" pitchFamily="49" charset="0"/>
              </a:rPr>
              <a:t> public static Connection </a:t>
            </a:r>
            <a:r>
              <a:rPr lang="en-US" altLang="en-US" sz="1350" b="1" dirty="0" err="1">
                <a:latin typeface="Courier New" panose="02070309020205020404" pitchFamily="49" charset="0"/>
                <a:cs typeface="Courier New" panose="02070309020205020404" pitchFamily="49" charset="0"/>
              </a:rPr>
              <a:t>getConnection</a:t>
            </a:r>
            <a:r>
              <a:rPr lang="en-US" altLang="en-US" sz="1350" b="1" dirty="0">
                <a:latin typeface="Courier New" panose="02070309020205020404" pitchFamily="49" charset="0"/>
                <a:cs typeface="Courier New" panose="02070309020205020404" pitchFamily="49" charset="0"/>
              </a:rPr>
              <a:t>( ) throws ... {</a:t>
            </a:r>
          </a:p>
          <a:p>
            <a:pPr>
              <a:spcBef>
                <a:spcPct val="20000"/>
              </a:spcBef>
            </a:pPr>
            <a:r>
              <a:rPr lang="en-US" altLang="en-US" sz="1350" b="1" dirty="0">
                <a:latin typeface="Courier New" panose="02070309020205020404" pitchFamily="49" charset="0"/>
                <a:cs typeface="Courier New" panose="02070309020205020404" pitchFamily="49" charset="0"/>
              </a:rPr>
              <a:t>	if ( </a:t>
            </a:r>
            <a:r>
              <a:rPr lang="en-US" altLang="en-US" sz="1350" b="1" dirty="0">
                <a:solidFill>
                  <a:schemeClr val="tx2"/>
                </a:solidFill>
                <a:latin typeface="Courier New" panose="02070309020205020404" pitchFamily="49" charset="0"/>
                <a:cs typeface="Courier New" panose="02070309020205020404" pitchFamily="49" charset="0"/>
              </a:rPr>
              <a:t>connection</a:t>
            </a:r>
            <a:r>
              <a:rPr lang="en-US" altLang="en-US" sz="1350" b="1" dirty="0">
                <a:latin typeface="Courier New" panose="02070309020205020404" pitchFamily="49" charset="0"/>
                <a:cs typeface="Courier New" panose="02070309020205020404" pitchFamily="49" charset="0"/>
              </a:rPr>
              <a:t> == null ) </a:t>
            </a:r>
            <a:r>
              <a:rPr lang="en-US" altLang="en-US" sz="1350" b="1" dirty="0">
                <a:solidFill>
                  <a:schemeClr val="tx2"/>
                </a:solidFill>
                <a:latin typeface="Courier New" panose="02070309020205020404" pitchFamily="49" charset="0"/>
                <a:cs typeface="Courier New" panose="02070309020205020404" pitchFamily="49" charset="0"/>
              </a:rPr>
              <a:t>connection</a:t>
            </a:r>
            <a:r>
              <a:rPr lang="en-US" altLang="en-US" sz="1350" b="1" dirty="0">
                <a:latin typeface="Courier New" panose="02070309020205020404" pitchFamily="49" charset="0"/>
                <a:cs typeface="Courier New" panose="02070309020205020404" pitchFamily="49" charset="0"/>
              </a:rPr>
              <a:t> = </a:t>
            </a:r>
            <a:r>
              <a:rPr lang="en-US" altLang="en-US" sz="1350" b="1" dirty="0" err="1">
                <a:latin typeface="Courier New" panose="02070309020205020404" pitchFamily="49" charset="0"/>
                <a:cs typeface="Courier New" panose="02070309020205020404" pitchFamily="49" charset="0"/>
              </a:rPr>
              <a:t>makeConnection</a:t>
            </a:r>
            <a:r>
              <a:rPr lang="en-US" altLang="en-US" sz="1350" b="1" dirty="0">
                <a:latin typeface="Courier New" panose="02070309020205020404" pitchFamily="49" charset="0"/>
                <a:cs typeface="Courier New" panose="02070309020205020404" pitchFamily="49" charset="0"/>
              </a:rPr>
              <a:t>();</a:t>
            </a:r>
          </a:p>
          <a:p>
            <a:pPr>
              <a:spcBef>
                <a:spcPct val="20000"/>
              </a:spcBef>
            </a:pPr>
            <a:r>
              <a:rPr lang="en-US" altLang="en-US" sz="1350" b="1" dirty="0">
                <a:latin typeface="Courier New" panose="02070309020205020404" pitchFamily="49" charset="0"/>
                <a:cs typeface="Courier New" panose="02070309020205020404" pitchFamily="49" charset="0"/>
              </a:rPr>
              <a:t>	return connection;</a:t>
            </a:r>
          </a:p>
          <a:p>
            <a:pPr>
              <a:spcBef>
                <a:spcPct val="20000"/>
              </a:spcBef>
            </a:pPr>
            <a:r>
              <a:rPr lang="en-US" altLang="en-US" sz="135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731394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C667A665-E347-9440-B466-DBE6033D9075}"/>
              </a:ext>
            </a:extLst>
          </p:cNvPr>
          <p:cNvSpPr>
            <a:spLocks noGrp="1" noChangeArrowheads="1"/>
          </p:cNvSpPr>
          <p:nvPr>
            <p:ph type="title" idx="4294967295"/>
          </p:nvPr>
        </p:nvSpPr>
        <p:spPr>
          <a:xfrm>
            <a:off x="0" y="206375"/>
            <a:ext cx="5486400" cy="384175"/>
          </a:xfrm>
        </p:spPr>
        <p:txBody>
          <a:bodyPr>
            <a:normAutofit fontScale="90000"/>
          </a:bodyPr>
          <a:lstStyle/>
          <a:p>
            <a:pPr algn="l"/>
            <a:r>
              <a:rPr lang="en-US" altLang="en-US" sz="2400" dirty="0">
                <a:solidFill>
                  <a:schemeClr val="bg1"/>
                </a:solidFill>
              </a:rPr>
              <a:t>Simple version of </a:t>
            </a:r>
            <a:r>
              <a:rPr lang="en-US" altLang="en-US" sz="2400" dirty="0" err="1">
                <a:solidFill>
                  <a:schemeClr val="bg1"/>
                </a:solidFill>
              </a:rPr>
              <a:t>ConnectionManager</a:t>
            </a:r>
            <a:r>
              <a:rPr lang="en-US" altLang="en-US" sz="2400" dirty="0">
                <a:solidFill>
                  <a:schemeClr val="bg1"/>
                </a:solidFill>
              </a:rPr>
              <a:t> (2)</a:t>
            </a:r>
            <a:endParaRPr lang="th-TH" altLang="en-US" sz="2400" dirty="0">
              <a:solidFill>
                <a:schemeClr val="bg1"/>
              </a:solidFill>
            </a:endParaRPr>
          </a:p>
        </p:txBody>
      </p:sp>
      <p:sp>
        <p:nvSpPr>
          <p:cNvPr id="333827" name="Text Box 3">
            <a:extLst>
              <a:ext uri="{FF2B5EF4-FFF2-40B4-BE49-F238E27FC236}">
                <a16:creationId xmlns:a16="http://schemas.microsoft.com/office/drawing/2014/main" id="{BB0DD5DA-9A2A-7849-A31E-09C658C00523}"/>
              </a:ext>
            </a:extLst>
          </p:cNvPr>
          <p:cNvSpPr txBox="1">
            <a:spLocks noChangeArrowheads="1"/>
          </p:cNvSpPr>
          <p:nvPr/>
        </p:nvSpPr>
        <p:spPr bwMode="auto">
          <a:xfrm>
            <a:off x="1900237" y="666750"/>
            <a:ext cx="6253163" cy="4039567"/>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 private static Connection </a:t>
            </a:r>
            <a:r>
              <a:rPr lang="en-US" altLang="en-US" sz="1350" b="1">
                <a:solidFill>
                  <a:srgbClr val="A50021"/>
                </a:solidFill>
                <a:latin typeface="Courier New" panose="02070309020205020404" pitchFamily="49" charset="0"/>
                <a:cs typeface="Courier New" panose="02070309020205020404" pitchFamily="49" charset="0"/>
              </a:rPr>
              <a:t>makeConnection</a:t>
            </a:r>
            <a:r>
              <a:rPr lang="en-US" altLang="en-US" sz="1350" b="1">
                <a:latin typeface="Courier New" panose="02070309020205020404" pitchFamily="49" charset="0"/>
                <a:cs typeface="Courier New" panose="02070309020205020404" pitchFamily="49" charset="0"/>
              </a:rPr>
              <a:t>( )</a:t>
            </a:r>
          </a:p>
          <a:p>
            <a:r>
              <a:rPr lang="en-US" altLang="en-US" sz="1350" b="1">
                <a:latin typeface="Courier New" panose="02070309020205020404" pitchFamily="49" charset="0"/>
                <a:cs typeface="Courier New" panose="02070309020205020404" pitchFamily="49" charset="0"/>
              </a:rPr>
              <a:t>                           throws SQLException {</a:t>
            </a:r>
          </a:p>
          <a:p>
            <a:r>
              <a:rPr lang="en-US" altLang="en-US" sz="1350" b="1">
                <a:solidFill>
                  <a:srgbClr val="7F0055"/>
                </a:solidFill>
                <a:latin typeface="Courier New" panose="02070309020205020404" pitchFamily="49" charset="0"/>
                <a:cs typeface="Courier New" panose="02070309020205020404" pitchFamily="49" charset="0"/>
              </a:rPr>
              <a:t>   </a:t>
            </a:r>
            <a:r>
              <a:rPr lang="en-US" altLang="en-US" sz="1350" b="1">
                <a:solidFill>
                  <a:srgbClr val="A50021"/>
                </a:solidFill>
                <a:latin typeface="Courier New" panose="02070309020205020404" pitchFamily="49" charset="0"/>
                <a:cs typeface="Courier New" panose="02070309020205020404" pitchFamily="49" charset="0"/>
              </a:rPr>
              <a:t>try</a:t>
            </a:r>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000000"/>
                </a:solidFill>
                <a:latin typeface="Courier New" panose="02070309020205020404" pitchFamily="49" charset="0"/>
                <a:cs typeface="Courier New" panose="02070309020205020404" pitchFamily="49" charset="0"/>
              </a:rPr>
              <a:t>      Class.forName( driver );</a:t>
            </a:r>
            <a:endParaRPr lang="en-US" altLang="en-US" sz="1350" b="1">
              <a:latin typeface="Courier New" panose="02070309020205020404" pitchFamily="49" charset="0"/>
              <a:cs typeface="Courier New" panose="02070309020205020404" pitchFamily="49" charset="0"/>
            </a:endParaRPr>
          </a:p>
          <a:p>
            <a:r>
              <a:rPr lang="en-US" altLang="en-US" sz="1350" b="1">
                <a:solidFill>
                  <a:srgbClr val="3F7F5F"/>
                </a:solidFill>
                <a:latin typeface="Courier New" panose="02070309020205020404" pitchFamily="49" charset="0"/>
                <a:cs typeface="Courier New" panose="02070309020205020404" pitchFamily="49" charset="0"/>
              </a:rPr>
              <a:t>	   </a:t>
            </a:r>
            <a:r>
              <a:rPr lang="en-US" altLang="en-US" sz="1350" b="1">
                <a:solidFill>
                  <a:srgbClr val="006600"/>
                </a:solidFill>
                <a:latin typeface="Courier New" panose="02070309020205020404" pitchFamily="49" charset="0"/>
                <a:cs typeface="Courier New" panose="02070309020205020404" pitchFamily="49" charset="0"/>
              </a:rPr>
              <a:t>// load the database driver class</a:t>
            </a:r>
          </a:p>
          <a:p>
            <a:r>
              <a:rPr lang="en-US" altLang="en-US" sz="1350" b="1">
                <a:solidFill>
                  <a:srgbClr val="0000C0"/>
                </a:solidFill>
                <a:latin typeface="Courier New" panose="02070309020205020404" pitchFamily="49" charset="0"/>
                <a:cs typeface="Courier New" panose="02070309020205020404" pitchFamily="49" charset="0"/>
              </a:rPr>
              <a:t>	   connection</a:t>
            </a:r>
            <a:r>
              <a:rPr lang="en-US" altLang="en-US" sz="1350" b="1">
                <a:solidFill>
                  <a:srgbClr val="000000"/>
                </a:solidFill>
                <a:latin typeface="Courier New" panose="02070309020205020404" pitchFamily="49" charset="0"/>
                <a:cs typeface="Courier New" panose="02070309020205020404" pitchFamily="49" charset="0"/>
              </a:rPr>
              <a:t> = DriverManager.</a:t>
            </a:r>
            <a:r>
              <a:rPr lang="en-US" altLang="en-US" sz="1350" b="1" i="1">
                <a:solidFill>
                  <a:srgbClr val="000000"/>
                </a:solidFill>
                <a:latin typeface="Courier New" panose="02070309020205020404" pitchFamily="49" charset="0"/>
                <a:cs typeface="Courier New" panose="02070309020205020404" pitchFamily="49" charset="0"/>
              </a:rPr>
              <a:t>getConnection</a:t>
            </a:r>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i="1">
                <a:latin typeface="Courier New" panose="02070309020205020404" pitchFamily="49" charset="0"/>
                <a:cs typeface="Courier New" panose="02070309020205020404" pitchFamily="49" charset="0"/>
              </a:rPr>
              <a:t>url</a:t>
            </a:r>
            <a:r>
              <a:rPr lang="en-US" altLang="en-US" sz="1350" b="1">
                <a:solidFill>
                  <a:srgbClr val="000000"/>
                </a:solidFill>
                <a:latin typeface="Courier New" panose="02070309020205020404" pitchFamily="49" charset="0"/>
                <a:cs typeface="Courier New" panose="02070309020205020404" pitchFamily="49" charset="0"/>
              </a:rPr>
              <a:t>, user, password );</a:t>
            </a:r>
            <a:endParaRPr lang="en-US" altLang="en-US" sz="1350" b="1">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A50021"/>
                </a:solidFill>
                <a:latin typeface="Courier New" panose="02070309020205020404" pitchFamily="49" charset="0"/>
                <a:cs typeface="Courier New" panose="02070309020205020404" pitchFamily="49" charset="0"/>
              </a:rPr>
              <a:t>catch</a:t>
            </a:r>
            <a:r>
              <a:rPr lang="en-US" altLang="en-US" sz="1350" b="1">
                <a:solidFill>
                  <a:srgbClr val="000000"/>
                </a:solidFill>
                <a:latin typeface="Courier New" panose="02070309020205020404" pitchFamily="49" charset="0"/>
                <a:cs typeface="Courier New" panose="02070309020205020404" pitchFamily="49" charset="0"/>
              </a:rPr>
              <a:t> ( FileNotFoundException ex ) {</a:t>
            </a:r>
            <a:endParaRPr lang="en-US" altLang="en-US" sz="1350" b="1">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logger.error("connection error", ex ); </a:t>
            </a:r>
            <a:r>
              <a:rPr lang="en-US" altLang="en-US" sz="1350" b="1">
                <a:solidFill>
                  <a:srgbClr val="006600"/>
                </a:solidFill>
                <a:latin typeface="Courier New" panose="02070309020205020404" pitchFamily="49" charset="0"/>
                <a:cs typeface="Courier New" panose="02070309020205020404" pitchFamily="49" charset="0"/>
              </a:rPr>
              <a:t>// Logging</a:t>
            </a:r>
          </a:p>
          <a:p>
            <a:r>
              <a:rPr lang="en-US" altLang="en-US" sz="1350" b="1">
                <a:solidFill>
                  <a:srgbClr val="000000"/>
                </a:solidFill>
                <a:latin typeface="Courier New" panose="02070309020205020404" pitchFamily="49" charset="0"/>
                <a:cs typeface="Courier New" panose="02070309020205020404" pitchFamily="49" charset="0"/>
              </a:rPr>
              <a:t>		throw new SQLException( ex );</a:t>
            </a:r>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 </a:t>
            </a:r>
            <a:endParaRPr lang="th-TH" altLang="en-US" sz="1350" b="1">
              <a:latin typeface="Courier New" panose="02070309020205020404" pitchFamily="49" charset="0"/>
              <a:cs typeface="Courier New" panose="02070309020205020404" pitchFamily="49" charset="0"/>
            </a:endParaRPr>
          </a:p>
          <a:p>
            <a:r>
              <a:rPr lang="en-US" altLang="en-US" sz="1350" b="1">
                <a:solidFill>
                  <a:srgbClr val="006600"/>
                </a:solidFill>
                <a:latin typeface="Courier New" panose="02070309020205020404" pitchFamily="49" charset="0"/>
                <a:cs typeface="Courier New" panose="02070309020205020404" pitchFamily="49" charset="0"/>
              </a:rPr>
              <a:t> </a:t>
            </a:r>
            <a:r>
              <a:rPr lang="en-US" altLang="en-US" sz="1350" b="1">
                <a:latin typeface="Courier New" panose="02070309020205020404" pitchFamily="49" charset="0"/>
                <a:cs typeface="Courier New" panose="02070309020205020404" pitchFamily="49" charset="0"/>
              </a:rPr>
              <a:t>}</a:t>
            </a:r>
          </a:p>
          <a:p>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6600"/>
                </a:solidFill>
                <a:latin typeface="Courier New" panose="02070309020205020404" pitchFamily="49" charset="0"/>
                <a:cs typeface="Courier New" panose="02070309020205020404" pitchFamily="49" charset="0"/>
              </a:rPr>
              <a:t>/* the public accessor uses lazy instantiation */</a:t>
            </a:r>
          </a:p>
          <a:p>
            <a:r>
              <a:rPr lang="en-US" altLang="en-US" sz="1350" b="1">
                <a:latin typeface="Courier New" panose="02070309020205020404" pitchFamily="49" charset="0"/>
                <a:cs typeface="Courier New" panose="02070309020205020404" pitchFamily="49" charset="0"/>
              </a:rPr>
              <a:t> public static Connection getConnection( ) throws ... {</a:t>
            </a:r>
          </a:p>
          <a:p>
            <a:r>
              <a:rPr lang="en-US" altLang="en-US" sz="1350" b="1">
                <a:latin typeface="Courier New" panose="02070309020205020404" pitchFamily="49" charset="0"/>
                <a:cs typeface="Courier New" panose="02070309020205020404" pitchFamily="49" charset="0"/>
              </a:rPr>
              <a:t>	if ( </a:t>
            </a:r>
            <a:r>
              <a:rPr lang="en-US" altLang="en-US" sz="1350" b="1">
                <a:solidFill>
                  <a:schemeClr val="tx2"/>
                </a:solidFill>
                <a:latin typeface="Courier New" panose="02070309020205020404" pitchFamily="49" charset="0"/>
                <a:cs typeface="Courier New" panose="02070309020205020404" pitchFamily="49" charset="0"/>
              </a:rPr>
              <a:t>connection</a:t>
            </a:r>
            <a:r>
              <a:rPr lang="en-US" altLang="en-US" sz="1350" b="1">
                <a:latin typeface="Courier New" panose="02070309020205020404" pitchFamily="49" charset="0"/>
                <a:cs typeface="Courier New" panose="02070309020205020404" pitchFamily="49" charset="0"/>
              </a:rPr>
              <a:t> == null ) </a:t>
            </a:r>
            <a:r>
              <a:rPr lang="en-US" altLang="en-US" sz="1350" b="1">
                <a:solidFill>
                  <a:schemeClr val="tx2"/>
                </a:solidFill>
                <a:latin typeface="Courier New" panose="02070309020205020404" pitchFamily="49" charset="0"/>
                <a:cs typeface="Courier New" panose="02070309020205020404" pitchFamily="49" charset="0"/>
              </a:rPr>
              <a:t>connection</a:t>
            </a:r>
            <a:r>
              <a:rPr lang="en-US" altLang="en-US" sz="1350" b="1">
                <a:latin typeface="Courier New" panose="02070309020205020404" pitchFamily="49" charset="0"/>
                <a:cs typeface="Courier New" panose="02070309020205020404" pitchFamily="49" charset="0"/>
              </a:rPr>
              <a:t> = makeConnection();</a:t>
            </a:r>
          </a:p>
          <a:p>
            <a:r>
              <a:rPr lang="en-US" altLang="en-US" sz="1350" b="1">
                <a:latin typeface="Courier New" panose="02070309020205020404" pitchFamily="49" charset="0"/>
                <a:cs typeface="Courier New" panose="02070309020205020404" pitchFamily="49" charset="0"/>
              </a:rPr>
              <a:t>	return connection;</a:t>
            </a:r>
          </a:p>
          <a:p>
            <a:r>
              <a:rPr lang="en-US" altLang="en-US" sz="1350" b="1">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366828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D299D20D-E7EF-1044-93E3-7B1AE92C17B6}"/>
              </a:ext>
            </a:extLst>
          </p:cNvPr>
          <p:cNvSpPr>
            <a:spLocks noGrp="1" noChangeArrowheads="1"/>
          </p:cNvSpPr>
          <p:nvPr>
            <p:ph type="title" idx="4294967295"/>
          </p:nvPr>
        </p:nvSpPr>
        <p:spPr>
          <a:xfrm>
            <a:off x="0" y="206375"/>
            <a:ext cx="5943600" cy="384175"/>
          </a:xfrm>
        </p:spPr>
        <p:txBody>
          <a:bodyPr>
            <a:normAutofit fontScale="90000"/>
          </a:bodyPr>
          <a:lstStyle/>
          <a:p>
            <a:pPr algn="l"/>
            <a:r>
              <a:rPr lang="en-US" altLang="en-US" sz="2400" dirty="0">
                <a:solidFill>
                  <a:schemeClr val="bg1"/>
                </a:solidFill>
              </a:rPr>
              <a:t>Simple version of </a:t>
            </a:r>
            <a:r>
              <a:rPr lang="en-US" altLang="en-US" sz="2400" dirty="0" err="1">
                <a:solidFill>
                  <a:schemeClr val="bg1"/>
                </a:solidFill>
              </a:rPr>
              <a:t>ConnectionManager</a:t>
            </a:r>
            <a:r>
              <a:rPr lang="en-US" altLang="en-US" sz="2400" dirty="0">
                <a:solidFill>
                  <a:schemeClr val="bg1"/>
                </a:solidFill>
              </a:rPr>
              <a:t> (3)</a:t>
            </a:r>
            <a:endParaRPr lang="th-TH" altLang="en-US" sz="2400" dirty="0">
              <a:solidFill>
                <a:schemeClr val="bg1"/>
              </a:solidFill>
            </a:endParaRPr>
          </a:p>
        </p:txBody>
      </p:sp>
      <p:sp>
        <p:nvSpPr>
          <p:cNvPr id="281604" name="Text Box 4">
            <a:extLst>
              <a:ext uri="{FF2B5EF4-FFF2-40B4-BE49-F238E27FC236}">
                <a16:creationId xmlns:a16="http://schemas.microsoft.com/office/drawing/2014/main" id="{383A3109-672D-8F48-80ED-D190A7222AD1}"/>
              </a:ext>
            </a:extLst>
          </p:cNvPr>
          <p:cNvSpPr txBox="1">
            <a:spLocks noChangeArrowheads="1"/>
          </p:cNvSpPr>
          <p:nvPr/>
        </p:nvSpPr>
        <p:spPr bwMode="auto">
          <a:xfrm>
            <a:off x="1446610" y="3424238"/>
            <a:ext cx="6253163" cy="1338828"/>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 public class DataAccessException </a:t>
            </a:r>
            <a:r>
              <a:rPr lang="en-US" altLang="en-US" sz="1350" b="1">
                <a:solidFill>
                  <a:schemeClr val="tx2"/>
                </a:solidFill>
                <a:latin typeface="Courier New" panose="02070309020205020404" pitchFamily="49" charset="0"/>
                <a:cs typeface="Courier New" panose="02070309020205020404" pitchFamily="49" charset="0"/>
              </a:rPr>
              <a:t>extends RuntimeException</a:t>
            </a:r>
          </a:p>
          <a:p>
            <a:r>
              <a:rPr lang="en-US" altLang="en-US" sz="1350" b="1">
                <a:latin typeface="Courier New" panose="02070309020205020404" pitchFamily="49" charset="0"/>
                <a:cs typeface="Courier New" panose="02070309020205020404" pitchFamily="49" charset="0"/>
              </a:rPr>
              <a:t> {</a:t>
            </a:r>
          </a:p>
          <a:p>
            <a:r>
              <a:rPr lang="en-US" altLang="en-US" sz="1350" b="1">
                <a:latin typeface="Courier New" panose="02070309020205020404" pitchFamily="49" charset="0"/>
                <a:cs typeface="Courier New" panose="02070309020205020404" pitchFamily="49" charset="0"/>
              </a:rPr>
              <a:t>	public DataAccessException(String arg) {</a:t>
            </a:r>
          </a:p>
          <a:p>
            <a:r>
              <a:rPr lang="en-US" altLang="en-US" sz="1350" b="1">
                <a:latin typeface="Courier New" panose="02070309020205020404" pitchFamily="49" charset="0"/>
                <a:cs typeface="Courier New" panose="02070309020205020404" pitchFamily="49" charset="0"/>
              </a:rPr>
              <a:t>		super(arg);</a:t>
            </a:r>
          </a:p>
          <a:p>
            <a:r>
              <a:rPr lang="en-US" altLang="en-US" sz="1350" b="1">
                <a:latin typeface="Courier New" panose="02070309020205020404" pitchFamily="49" charset="0"/>
                <a:cs typeface="Courier New" panose="02070309020205020404" pitchFamily="49" charset="0"/>
              </a:rPr>
              <a:t>	}</a:t>
            </a:r>
          </a:p>
          <a:p>
            <a:r>
              <a:rPr lang="en-US" altLang="en-US" sz="1350" b="1">
                <a:latin typeface="Courier New" panose="02070309020205020404" pitchFamily="49" charset="0"/>
                <a:cs typeface="Courier New" panose="02070309020205020404" pitchFamily="49" charset="0"/>
              </a:rPr>
              <a:t> }</a:t>
            </a:r>
          </a:p>
        </p:txBody>
      </p:sp>
      <p:sp>
        <p:nvSpPr>
          <p:cNvPr id="281605" name="Text Box 5">
            <a:extLst>
              <a:ext uri="{FF2B5EF4-FFF2-40B4-BE49-F238E27FC236}">
                <a16:creationId xmlns:a16="http://schemas.microsoft.com/office/drawing/2014/main" id="{5B2D92F2-2D9E-EE45-8E84-CF2BC130CCD6}"/>
              </a:ext>
            </a:extLst>
          </p:cNvPr>
          <p:cNvSpPr txBox="1">
            <a:spLocks noChangeArrowheads="1"/>
          </p:cNvSpPr>
          <p:nvPr/>
        </p:nvSpPr>
        <p:spPr bwMode="auto">
          <a:xfrm>
            <a:off x="1452563" y="1108472"/>
            <a:ext cx="6285310" cy="2192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7350" indent="-387350">
              <a:defRPr>
                <a:solidFill>
                  <a:schemeClr val="tx1"/>
                </a:solidFill>
                <a:latin typeface="Arial Unicode MS" panose="020B0604020202020204" pitchFamily="34" charset="-128"/>
                <a:cs typeface="Angsana New" panose="02020603050405020304" pitchFamily="18" charset="-34"/>
              </a:defRPr>
            </a:lvl1pPr>
            <a:lvl2pPr marL="577850">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50000"/>
              </a:spcBef>
            </a:pPr>
            <a:r>
              <a:rPr lang="en-US" altLang="en-US">
                <a:latin typeface="Arial" panose="020B0604020202020204" pitchFamily="34" charset="0"/>
                <a:cs typeface="Arial" panose="020B0604020202020204" pitchFamily="34" charset="0"/>
              </a:rPr>
              <a:t>Catch, Log, and rethrow any exception.</a:t>
            </a:r>
          </a:p>
          <a:p>
            <a:pPr>
              <a:spcBef>
                <a:spcPct val="50000"/>
              </a:spcBef>
              <a:buClr>
                <a:schemeClr val="tx2"/>
              </a:buClr>
              <a:buSzPct val="80000"/>
              <a:buFont typeface="Wingdings" pitchFamily="2" charset="2"/>
              <a:buChar char="q"/>
            </a:pPr>
            <a:r>
              <a:rPr lang="en-US" altLang="en-US" sz="1500">
                <a:latin typeface="Arial" panose="020B0604020202020204" pitchFamily="34" charset="0"/>
                <a:cs typeface="Arial" panose="020B0604020202020204" pitchFamily="34" charset="0"/>
              </a:rPr>
              <a:t>Necessary to avoid Exceptions in app.</a:t>
            </a:r>
          </a:p>
          <a:p>
            <a:pPr>
              <a:spcBef>
                <a:spcPct val="50000"/>
              </a:spcBef>
              <a:buClr>
                <a:schemeClr val="tx2"/>
              </a:buClr>
              <a:buSzPct val="80000"/>
              <a:buFont typeface="Wingdings" pitchFamily="2" charset="2"/>
              <a:buChar char="q"/>
            </a:pPr>
            <a:r>
              <a:rPr lang="en-US" altLang="en-US" sz="1500">
                <a:latin typeface="Arial" panose="020B0604020202020204" pitchFamily="34" charset="0"/>
                <a:cs typeface="Arial" panose="020B0604020202020204" pitchFamily="34" charset="0"/>
              </a:rPr>
              <a:t>Translate low-level exception into higher layer exception</a:t>
            </a:r>
          </a:p>
          <a:p>
            <a:pPr>
              <a:spcBef>
                <a:spcPct val="100000"/>
              </a:spcBef>
              <a:buClr>
                <a:schemeClr val="tx2"/>
              </a:buClr>
              <a:buSzPct val="80000"/>
              <a:buFont typeface="Wingdings" pitchFamily="2" charset="2"/>
              <a:buNone/>
            </a:pPr>
            <a:r>
              <a:rPr lang="en-US" altLang="en-US">
                <a:latin typeface="Arial" panose="020B0604020202020204" pitchFamily="34" charset="0"/>
                <a:cs typeface="Arial" panose="020B0604020202020204" pitchFamily="34" charset="0"/>
              </a:rPr>
              <a:t>What is a DataAccessException?</a:t>
            </a:r>
          </a:p>
          <a:p>
            <a:pPr>
              <a:spcBef>
                <a:spcPct val="50000"/>
              </a:spcBef>
              <a:buClr>
                <a:schemeClr val="tx2"/>
              </a:buClr>
              <a:buSzPct val="80000"/>
              <a:buFont typeface="Wingdings" pitchFamily="2" charset="2"/>
              <a:buChar char="q"/>
            </a:pPr>
            <a:r>
              <a:rPr lang="en-US" altLang="en-US" sz="1500">
                <a:latin typeface="Arial" panose="020B0604020202020204" pitchFamily="34" charset="0"/>
                <a:cs typeface="Arial" panose="020B0604020202020204" pitchFamily="34" charset="0"/>
              </a:rPr>
              <a:t>translate checked exceptions into unchecked exception to simplify code.</a:t>
            </a:r>
          </a:p>
        </p:txBody>
      </p:sp>
    </p:spTree>
    <p:extLst>
      <p:ext uri="{BB962C8B-B14F-4D97-AF65-F5344CB8AC3E}">
        <p14:creationId xmlns:p14="http://schemas.microsoft.com/office/powerpoint/2010/main" val="1388381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543800" cy="3691731"/>
          </a:xfrm>
        </p:spPr>
        <p:txBody>
          <a:bodyPr>
            <a:normAutofit/>
          </a:bodyPr>
          <a:lstStyle/>
          <a:p>
            <a:r>
              <a:rPr lang="en-IN" sz="1800" dirty="0"/>
              <a:t>A servlet follows a certain life cycle. The servlet life cycle is managed by the servlet container. The life cycle contains the following steps:</a:t>
            </a:r>
          </a:p>
          <a:p>
            <a:r>
              <a:rPr lang="en-IN" sz="1800" dirty="0"/>
              <a:t>Load Servlet Class.</a:t>
            </a:r>
          </a:p>
          <a:p>
            <a:r>
              <a:rPr lang="en-IN" sz="1800" dirty="0"/>
              <a:t>Create Instance of Servlet.</a:t>
            </a:r>
          </a:p>
          <a:p>
            <a:r>
              <a:rPr lang="en-IN" sz="1800" dirty="0"/>
              <a:t>Call the servlets </a:t>
            </a:r>
            <a:r>
              <a:rPr lang="en-IN" sz="1800" dirty="0" err="1"/>
              <a:t>init</a:t>
            </a:r>
            <a:r>
              <a:rPr lang="en-IN" sz="1800" dirty="0"/>
              <a:t>() method.</a:t>
            </a:r>
          </a:p>
          <a:p>
            <a:r>
              <a:rPr lang="en-IN" sz="1800" dirty="0"/>
              <a:t>Call the servlets service() method.</a:t>
            </a:r>
          </a:p>
          <a:p>
            <a:r>
              <a:rPr lang="en-IN" sz="1800" dirty="0"/>
              <a:t>Call the servlets destroy() method.</a:t>
            </a:r>
          </a:p>
        </p:txBody>
      </p:sp>
      <p:pic>
        <p:nvPicPr>
          <p:cNvPr id="4" name="Picture 3">
            <a:extLst>
              <a:ext uri="{FF2B5EF4-FFF2-40B4-BE49-F238E27FC236}">
                <a16:creationId xmlns:a16="http://schemas.microsoft.com/office/drawing/2014/main" id="{D4C43A7A-8F0E-534E-AE29-0A3037ADAAD4}"/>
              </a:ext>
            </a:extLst>
          </p:cNvPr>
          <p:cNvPicPr>
            <a:picLocks noChangeAspect="1"/>
          </p:cNvPicPr>
          <p:nvPr/>
        </p:nvPicPr>
        <p:blipFill>
          <a:blip r:embed="rId2"/>
          <a:stretch>
            <a:fillRect/>
          </a:stretch>
        </p:blipFill>
        <p:spPr>
          <a:xfrm>
            <a:off x="6019800" y="1504949"/>
            <a:ext cx="2144561" cy="3289131"/>
          </a:xfrm>
          <a:prstGeom prst="rect">
            <a:avLst/>
          </a:prstGeom>
        </p:spPr>
      </p:pic>
    </p:spTree>
    <p:extLst>
      <p:ext uri="{BB962C8B-B14F-4D97-AF65-F5344CB8AC3E}">
        <p14:creationId xmlns:p14="http://schemas.microsoft.com/office/powerpoint/2010/main" val="299578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F2E6A31B-C5ED-5D4D-BD0D-B188D0DB8A42}"/>
              </a:ext>
            </a:extLst>
          </p:cNvPr>
          <p:cNvSpPr>
            <a:spLocks noGrp="1" noChangeArrowheads="1"/>
          </p:cNvSpPr>
          <p:nvPr>
            <p:ph type="title" idx="4294967295"/>
          </p:nvPr>
        </p:nvSpPr>
        <p:spPr>
          <a:xfrm>
            <a:off x="0" y="206375"/>
            <a:ext cx="5105400" cy="384175"/>
          </a:xfrm>
        </p:spPr>
        <p:txBody>
          <a:bodyPr>
            <a:noAutofit/>
          </a:bodyPr>
          <a:lstStyle/>
          <a:p>
            <a:r>
              <a:rPr lang="en-US" altLang="en-US" sz="2400" dirty="0" err="1">
                <a:solidFill>
                  <a:schemeClr val="bg1"/>
                </a:solidFill>
              </a:rPr>
              <a:t>ConnectionManager</a:t>
            </a:r>
            <a:r>
              <a:rPr lang="en-US" altLang="en-US" sz="2400" dirty="0">
                <a:solidFill>
                  <a:schemeClr val="bg1"/>
                </a:solidFill>
              </a:rPr>
              <a:t> using Properties</a:t>
            </a:r>
            <a:endParaRPr lang="th-TH" altLang="en-US" sz="2400" dirty="0">
              <a:solidFill>
                <a:schemeClr val="bg1"/>
              </a:solidFill>
            </a:endParaRPr>
          </a:p>
        </p:txBody>
      </p:sp>
      <p:sp>
        <p:nvSpPr>
          <p:cNvPr id="330755" name="Text Box 3">
            <a:extLst>
              <a:ext uri="{FF2B5EF4-FFF2-40B4-BE49-F238E27FC236}">
                <a16:creationId xmlns:a16="http://schemas.microsoft.com/office/drawing/2014/main" id="{C81008DF-6BD4-CA40-BDAB-E267514D9EC4}"/>
              </a:ext>
            </a:extLst>
          </p:cNvPr>
          <p:cNvSpPr txBox="1">
            <a:spLocks noChangeArrowheads="1"/>
          </p:cNvSpPr>
          <p:nvPr/>
        </p:nvSpPr>
        <p:spPr bwMode="auto">
          <a:xfrm>
            <a:off x="1473994" y="1063229"/>
            <a:ext cx="6253163" cy="1546577"/>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 private static Connection makeConnection( ) throws ... {</a:t>
            </a:r>
          </a:p>
          <a:p>
            <a:r>
              <a:rPr lang="en-US" altLang="en-US" sz="1350" b="1">
                <a:solidFill>
                  <a:srgbClr val="7F0055"/>
                </a:solidFill>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Properties props =</a:t>
            </a:r>
            <a:r>
              <a:rPr lang="en-US" altLang="en-US" sz="1350" b="1">
                <a:solidFill>
                  <a:schemeClr val="hlink"/>
                </a:solidFill>
                <a:latin typeface="Courier New" panose="02070309020205020404" pitchFamily="49" charset="0"/>
                <a:cs typeface="Courier New" panose="02070309020205020404" pitchFamily="49" charset="0"/>
              </a:rPr>
              <a:t> PropertyManager.getProperties( );</a:t>
            </a:r>
          </a:p>
          <a:p>
            <a:r>
              <a:rPr lang="en-US" altLang="en-US" sz="1350" b="1">
                <a:solidFill>
                  <a:srgbClr val="7F0055"/>
                </a:solidFill>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String url = props.</a:t>
            </a:r>
            <a:r>
              <a:rPr lang="en-US" altLang="en-US" sz="1350" b="1">
                <a:solidFill>
                  <a:schemeClr val="hlink"/>
                </a:solidFill>
                <a:latin typeface="Courier New" panose="02070309020205020404" pitchFamily="49" charset="0"/>
                <a:cs typeface="Courier New" panose="02070309020205020404" pitchFamily="49" charset="0"/>
              </a:rPr>
              <a:t>getProperty</a:t>
            </a:r>
            <a:r>
              <a:rPr lang="en-US" altLang="en-US" sz="1350" b="1">
                <a:solidFill>
                  <a:schemeClr val="tx2"/>
                </a:solidFill>
                <a:latin typeface="Courier New" panose="02070309020205020404" pitchFamily="49" charset="0"/>
                <a:cs typeface="Courier New" panose="02070309020205020404" pitchFamily="49" charset="0"/>
              </a:rPr>
              <a:t>("jdbc.url");</a:t>
            </a:r>
          </a:p>
          <a:p>
            <a:endParaRPr lang="en-US" altLang="en-US" sz="1350" b="1">
              <a:solidFill>
                <a:srgbClr val="7F0055"/>
              </a:solidFill>
              <a:latin typeface="Courier New" panose="02070309020205020404" pitchFamily="49" charset="0"/>
              <a:cs typeface="Courier New" panose="02070309020205020404" pitchFamily="49" charset="0"/>
            </a:endParaRPr>
          </a:p>
          <a:p>
            <a:r>
              <a:rPr lang="en-US" altLang="en-US" sz="1350" b="1">
                <a:solidFill>
                  <a:srgbClr val="7F0055"/>
                </a:solidFill>
                <a:latin typeface="Courier New" panose="02070309020205020404" pitchFamily="49" charset="0"/>
                <a:cs typeface="Courier New" panose="02070309020205020404" pitchFamily="49" charset="0"/>
              </a:rPr>
              <a:t>   </a:t>
            </a:r>
            <a:r>
              <a:rPr lang="en-US" altLang="en-US" sz="1350" b="1">
                <a:solidFill>
                  <a:srgbClr val="006600"/>
                </a:solidFill>
                <a:latin typeface="Courier New" panose="02070309020205020404" pitchFamily="49" charset="0"/>
                <a:cs typeface="Courier New" panose="02070309020205020404" pitchFamily="49" charset="0"/>
              </a:rPr>
              <a:t>// load the database driver class</a:t>
            </a:r>
          </a:p>
          <a:p>
            <a:r>
              <a:rPr lang="en-US" altLang="en-US" sz="1350" b="1">
                <a:solidFill>
                  <a:srgbClr val="0000C0"/>
                </a:solidFill>
                <a:latin typeface="Courier New" panose="02070309020205020404" pitchFamily="49" charset="0"/>
                <a:cs typeface="Courier New" panose="02070309020205020404" pitchFamily="49" charset="0"/>
              </a:rPr>
              <a:t>	connection</a:t>
            </a:r>
            <a:r>
              <a:rPr lang="en-US" altLang="en-US" sz="1350" b="1">
                <a:solidFill>
                  <a:srgbClr val="000000"/>
                </a:solidFill>
                <a:latin typeface="Courier New" panose="02070309020205020404" pitchFamily="49" charset="0"/>
                <a:cs typeface="Courier New" panose="02070309020205020404" pitchFamily="49" charset="0"/>
              </a:rPr>
              <a:t> = DriverManager.</a:t>
            </a:r>
            <a:r>
              <a:rPr lang="en-US" altLang="en-US" sz="1350" b="1" i="1">
                <a:solidFill>
                  <a:srgbClr val="000000"/>
                </a:solidFill>
                <a:latin typeface="Courier New" panose="02070309020205020404" pitchFamily="49" charset="0"/>
                <a:cs typeface="Courier New" panose="02070309020205020404" pitchFamily="49" charset="0"/>
              </a:rPr>
              <a:t>getConnection</a:t>
            </a:r>
            <a:r>
              <a:rPr lang="en-US" altLang="en-US" sz="1350" b="1">
                <a:solidFill>
                  <a:srgbClr val="000000"/>
                </a:solidFill>
                <a:latin typeface="Courier New" panose="02070309020205020404" pitchFamily="49" charset="0"/>
                <a:cs typeface="Courier New" panose="02070309020205020404" pitchFamily="49" charset="0"/>
              </a:rPr>
              <a:t>(</a:t>
            </a:r>
            <a:r>
              <a:rPr lang="en-US" altLang="en-US" sz="1350" b="1">
                <a:solidFill>
                  <a:schemeClr val="tx2"/>
                </a:solidFill>
                <a:latin typeface="Courier New" panose="02070309020205020404" pitchFamily="49" charset="0"/>
                <a:cs typeface="Courier New" panose="02070309020205020404" pitchFamily="49" charset="0"/>
              </a:rPr>
              <a:t>url</a:t>
            </a: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props</a:t>
            </a:r>
            <a:r>
              <a:rPr lang="en-US" altLang="en-US" sz="1350" b="1">
                <a:solidFill>
                  <a:srgbClr val="000000"/>
                </a:solidFill>
                <a:latin typeface="Courier New" panose="02070309020205020404" pitchFamily="49" charset="0"/>
                <a:cs typeface="Courier New" panose="02070309020205020404" pitchFamily="49" charset="0"/>
              </a:rPr>
              <a:t>);</a:t>
            </a:r>
            <a:endParaRPr lang="th-TH" altLang="en-US" sz="1350" b="1">
              <a:latin typeface="Courier New" panose="02070309020205020404" pitchFamily="49" charset="0"/>
              <a:cs typeface="Courier New" panose="02070309020205020404" pitchFamily="49" charset="0"/>
            </a:endParaRPr>
          </a:p>
          <a:p>
            <a:r>
              <a:rPr lang="en-US" altLang="en-US" sz="1350" b="1">
                <a:solidFill>
                  <a:srgbClr val="006600"/>
                </a:solidFill>
                <a:latin typeface="Courier New" panose="02070309020205020404" pitchFamily="49" charset="0"/>
                <a:cs typeface="Courier New" panose="02070309020205020404" pitchFamily="49" charset="0"/>
              </a:rPr>
              <a:t> </a:t>
            </a:r>
            <a:r>
              <a:rPr lang="en-US" altLang="en-US" sz="1350" b="1">
                <a:latin typeface="Courier New" panose="02070309020205020404" pitchFamily="49" charset="0"/>
                <a:cs typeface="Courier New" panose="02070309020205020404" pitchFamily="49" charset="0"/>
              </a:rPr>
              <a:t>}</a:t>
            </a:r>
          </a:p>
        </p:txBody>
      </p:sp>
      <p:sp>
        <p:nvSpPr>
          <p:cNvPr id="330756" name="Text Box 4">
            <a:extLst>
              <a:ext uri="{FF2B5EF4-FFF2-40B4-BE49-F238E27FC236}">
                <a16:creationId xmlns:a16="http://schemas.microsoft.com/office/drawing/2014/main" id="{3A3A0C24-723B-4043-BE55-0084CEFF368C}"/>
              </a:ext>
            </a:extLst>
          </p:cNvPr>
          <p:cNvSpPr txBox="1">
            <a:spLocks noChangeArrowheads="1"/>
          </p:cNvSpPr>
          <p:nvPr/>
        </p:nvSpPr>
        <p:spPr bwMode="auto">
          <a:xfrm>
            <a:off x="1476375" y="3257551"/>
            <a:ext cx="6143625" cy="124649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500">
                <a:latin typeface="Comic Sans MS" panose="030F0902030302020204" pitchFamily="66" charset="0"/>
              </a:rPr>
              <a:t>  Give All the properties to DriverManager.</a:t>
            </a:r>
          </a:p>
          <a:p>
            <a:pPr>
              <a:spcBef>
                <a:spcPct val="50000"/>
              </a:spcBef>
              <a:buFontTx/>
              <a:buChar char="•"/>
            </a:pPr>
            <a:r>
              <a:rPr lang="en-US" altLang="en-US" sz="1500">
                <a:latin typeface="Comic Sans MS" panose="030F0902030302020204" pitchFamily="66" charset="0"/>
              </a:rPr>
              <a:t>  DriverManager uses </a:t>
            </a:r>
            <a:r>
              <a:rPr lang="en-US" altLang="en-US" sz="1500" b="1">
                <a:solidFill>
                  <a:schemeClr val="tx2"/>
                </a:solidFill>
                <a:latin typeface="Courier New" panose="02070309020205020404" pitchFamily="49" charset="0"/>
                <a:cs typeface="Courier New" panose="02070309020205020404" pitchFamily="49" charset="0"/>
              </a:rPr>
              <a:t>jdbc.drivers</a:t>
            </a:r>
            <a:r>
              <a:rPr lang="en-US" altLang="en-US" sz="1500">
                <a:latin typeface="Comic Sans MS" panose="030F0902030302020204" pitchFamily="66" charset="0"/>
              </a:rPr>
              <a:t> to locate the JDBC Driver class!</a:t>
            </a:r>
          </a:p>
          <a:p>
            <a:pPr>
              <a:spcBef>
                <a:spcPct val="50000"/>
              </a:spcBef>
              <a:buFontTx/>
              <a:buChar char="•"/>
            </a:pPr>
            <a:r>
              <a:rPr lang="en-US" altLang="en-US" sz="1500">
                <a:latin typeface="Comic Sans MS" panose="030F0902030302020204" pitchFamily="66" charset="0"/>
              </a:rPr>
              <a:t>  No "ClassNotFoundException"</a:t>
            </a:r>
            <a:endParaRPr lang="th-TH" altLang="en-US" sz="1500">
              <a:latin typeface="Comic Sans MS" panose="030F0902030302020204" pitchFamily="66" charset="0"/>
            </a:endParaRPr>
          </a:p>
        </p:txBody>
      </p:sp>
      <p:sp>
        <p:nvSpPr>
          <p:cNvPr id="330757" name="Line 5">
            <a:extLst>
              <a:ext uri="{FF2B5EF4-FFF2-40B4-BE49-F238E27FC236}">
                <a16:creationId xmlns:a16="http://schemas.microsoft.com/office/drawing/2014/main" id="{D0E89415-6F40-6F47-A652-8B72B7E9D092}"/>
              </a:ext>
            </a:extLst>
          </p:cNvPr>
          <p:cNvSpPr>
            <a:spLocks noChangeShapeType="1"/>
          </p:cNvSpPr>
          <p:nvPr/>
        </p:nvSpPr>
        <p:spPr bwMode="auto">
          <a:xfrm flipV="1">
            <a:off x="6251973" y="2326481"/>
            <a:ext cx="548878" cy="919163"/>
          </a:xfrm>
          <a:prstGeom prst="line">
            <a:avLst/>
          </a:prstGeom>
          <a:noFill/>
          <a:ln w="19050">
            <a:solidFill>
              <a:schemeClr val="tx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88111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8287B8FD-4D96-414A-B792-FC7419451F52}"/>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ConnectionManager</a:t>
            </a:r>
            <a:r>
              <a:rPr lang="en-US" altLang="en-US" sz="2400" dirty="0">
                <a:solidFill>
                  <a:schemeClr val="bg1"/>
                </a:solidFill>
              </a:rPr>
              <a:t> Using Properties</a:t>
            </a:r>
            <a:endParaRPr lang="th-TH" altLang="en-US" sz="2400" dirty="0">
              <a:solidFill>
                <a:schemeClr val="bg1"/>
              </a:solidFill>
            </a:endParaRPr>
          </a:p>
        </p:txBody>
      </p:sp>
      <p:sp>
        <p:nvSpPr>
          <p:cNvPr id="332803" name="Text Box 3">
            <a:extLst>
              <a:ext uri="{FF2B5EF4-FFF2-40B4-BE49-F238E27FC236}">
                <a16:creationId xmlns:a16="http://schemas.microsoft.com/office/drawing/2014/main" id="{5FE323A5-BF99-AE48-A461-511C17D80933}"/>
              </a:ext>
            </a:extLst>
          </p:cNvPr>
          <p:cNvSpPr txBox="1">
            <a:spLocks noChangeArrowheads="1"/>
          </p:cNvSpPr>
          <p:nvPr/>
        </p:nvSpPr>
        <p:spPr bwMode="auto">
          <a:xfrm>
            <a:off x="1473994" y="1063228"/>
            <a:ext cx="6253163" cy="1962076"/>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public class ConnectionManager {</a:t>
            </a:r>
          </a:p>
          <a:p>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a:t>
            </a:r>
            <a:r>
              <a:rPr lang="en-US" altLang="en-US" sz="1350" b="1">
                <a:solidFill>
                  <a:srgbClr val="006600"/>
                </a:solidFill>
                <a:latin typeface="Courier New" panose="02070309020205020404" pitchFamily="49" charset="0"/>
                <a:cs typeface="Courier New" panose="02070309020205020404" pitchFamily="49" charset="0"/>
              </a:rPr>
              <a:t>// literal constants in Java code is baaad.</a:t>
            </a:r>
          </a:p>
          <a:p>
            <a:r>
              <a:rPr lang="en-US" altLang="en-US" sz="1350" b="1">
                <a:solidFill>
                  <a:srgbClr val="006600"/>
                </a:solidFill>
                <a:latin typeface="Courier New" panose="02070309020205020404" pitchFamily="49" charset="0"/>
                <a:cs typeface="Courier New" panose="02070309020205020404" pitchFamily="49" charset="0"/>
              </a:rPr>
              <a:t> // we will change to a configuration file later.</a:t>
            </a:r>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private static String url = "</a:t>
            </a:r>
            <a:r>
              <a:rPr lang="en-US" altLang="en-US" sz="1350" b="1">
                <a:solidFill>
                  <a:srgbClr val="A50021"/>
                </a:solidFill>
                <a:latin typeface="Courier New" panose="02070309020205020404" pitchFamily="49" charset="0"/>
                <a:cs typeface="Courier New" panose="02070309020205020404" pitchFamily="49" charset="0"/>
              </a:rPr>
              <a:t>jdbc:mysql://hostname/world</a:t>
            </a:r>
            <a:r>
              <a:rPr lang="en-US" altLang="en-US" sz="1350" b="1">
                <a:latin typeface="Courier New" panose="02070309020205020404" pitchFamily="49" charset="0"/>
                <a:cs typeface="Courier New" panose="02070309020205020404" pitchFamily="49" charset="0"/>
              </a:rPr>
              <a:t>";</a:t>
            </a:r>
          </a:p>
          <a:p>
            <a:r>
              <a:rPr lang="en-US" altLang="en-US" sz="1350" b="1">
                <a:latin typeface="Courier New" panose="02070309020205020404" pitchFamily="49" charset="0"/>
                <a:cs typeface="Courier New" panose="02070309020205020404" pitchFamily="49" charset="0"/>
              </a:rPr>
              <a:t> private static String user = "</a:t>
            </a:r>
            <a:r>
              <a:rPr lang="en-US" altLang="en-US" sz="1350" b="1">
                <a:solidFill>
                  <a:srgbClr val="A50021"/>
                </a:solidFill>
                <a:latin typeface="Courier New" panose="02070309020205020404" pitchFamily="49" charset="0"/>
                <a:cs typeface="Courier New" panose="02070309020205020404" pitchFamily="49" charset="0"/>
              </a:rPr>
              <a:t>student</a:t>
            </a:r>
            <a:r>
              <a:rPr lang="en-US" altLang="en-US" sz="1350" b="1">
                <a:latin typeface="Courier New" panose="02070309020205020404" pitchFamily="49" charset="0"/>
                <a:cs typeface="Courier New" panose="02070309020205020404" pitchFamily="49" charset="0"/>
              </a:rPr>
              <a:t>";</a:t>
            </a:r>
          </a:p>
          <a:p>
            <a:r>
              <a:rPr lang="en-US" altLang="en-US" sz="1350" b="1">
                <a:latin typeface="Courier New" panose="02070309020205020404" pitchFamily="49" charset="0"/>
                <a:cs typeface="Courier New" panose="02070309020205020404" pitchFamily="49" charset="0"/>
              </a:rPr>
              <a:t> private static String password = "</a:t>
            </a:r>
            <a:r>
              <a:rPr lang="en-US" altLang="en-US" sz="1350" b="1">
                <a:solidFill>
                  <a:srgbClr val="A50021"/>
                </a:solidFill>
                <a:latin typeface="Courier New" panose="02070309020205020404" pitchFamily="49" charset="0"/>
                <a:cs typeface="Courier New" panose="02070309020205020404" pitchFamily="49" charset="0"/>
              </a:rPr>
              <a:t>student</a:t>
            </a:r>
            <a:r>
              <a:rPr lang="en-US" altLang="en-US" sz="1350" b="1">
                <a:latin typeface="Courier New" panose="02070309020205020404" pitchFamily="49" charset="0"/>
                <a:cs typeface="Courier New" panose="02070309020205020404" pitchFamily="49" charset="0"/>
              </a:rPr>
              <a:t>";</a:t>
            </a:r>
          </a:p>
          <a:p>
            <a:r>
              <a:rPr lang="en-US" altLang="en-US" sz="1350" b="1">
                <a:latin typeface="Courier New" panose="02070309020205020404" pitchFamily="49" charset="0"/>
                <a:cs typeface="Courier New" panose="02070309020205020404" pitchFamily="49" charset="0"/>
              </a:rPr>
              <a:t>  </a:t>
            </a:r>
            <a:endParaRPr lang="th-TH" altLang="en-US" sz="1350" b="1">
              <a:latin typeface="Courier New" panose="02070309020205020404" pitchFamily="49" charset="0"/>
              <a:cs typeface="Courier New" panose="02070309020205020404" pitchFamily="49" charset="0"/>
            </a:endParaRPr>
          </a:p>
        </p:txBody>
      </p:sp>
      <p:sp>
        <p:nvSpPr>
          <p:cNvPr id="332804" name="Rectangle 4">
            <a:extLst>
              <a:ext uri="{FF2B5EF4-FFF2-40B4-BE49-F238E27FC236}">
                <a16:creationId xmlns:a16="http://schemas.microsoft.com/office/drawing/2014/main" id="{BFD9C5B5-FBDD-A342-B2E9-4564AAE68EAA}"/>
              </a:ext>
            </a:extLst>
          </p:cNvPr>
          <p:cNvSpPr>
            <a:spLocks noChangeArrowheads="1"/>
          </p:cNvSpPr>
          <p:nvPr/>
        </p:nvSpPr>
        <p:spPr bwMode="auto">
          <a:xfrm>
            <a:off x="1583532" y="1416844"/>
            <a:ext cx="6074569" cy="1285875"/>
          </a:xfrm>
          <a:prstGeom prst="rect">
            <a:avLst/>
          </a:prstGeom>
          <a:noFill/>
          <a:ln w="9525">
            <a:solidFill>
              <a:schemeClr val="hlink"/>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32805" name="Text Box 5">
            <a:extLst>
              <a:ext uri="{FF2B5EF4-FFF2-40B4-BE49-F238E27FC236}">
                <a16:creationId xmlns:a16="http://schemas.microsoft.com/office/drawing/2014/main" id="{1F4BB6A3-C9F2-434F-80AF-887106FBF241}"/>
              </a:ext>
            </a:extLst>
          </p:cNvPr>
          <p:cNvSpPr txBox="1">
            <a:spLocks noChangeArrowheads="1"/>
          </p:cNvSpPr>
          <p:nvPr/>
        </p:nvSpPr>
        <p:spPr bwMode="auto">
          <a:xfrm>
            <a:off x="3126581" y="3086100"/>
            <a:ext cx="2919413"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50">
                <a:solidFill>
                  <a:schemeClr val="hlink"/>
                </a:solidFill>
              </a:rPr>
              <a:t>DELETE THIS</a:t>
            </a:r>
            <a:endParaRPr lang="th-TH" altLang="en-US" sz="1350">
              <a:solidFill>
                <a:schemeClr val="hlink"/>
              </a:solidFill>
            </a:endParaRPr>
          </a:p>
        </p:txBody>
      </p:sp>
      <p:sp>
        <p:nvSpPr>
          <p:cNvPr id="332806" name="Line 6">
            <a:extLst>
              <a:ext uri="{FF2B5EF4-FFF2-40B4-BE49-F238E27FC236}">
                <a16:creationId xmlns:a16="http://schemas.microsoft.com/office/drawing/2014/main" id="{84870264-6479-214D-93E0-928C709F72FA}"/>
              </a:ext>
            </a:extLst>
          </p:cNvPr>
          <p:cNvSpPr>
            <a:spLocks noChangeShapeType="1"/>
          </p:cNvSpPr>
          <p:nvPr/>
        </p:nvSpPr>
        <p:spPr bwMode="auto">
          <a:xfrm flipH="1" flipV="1">
            <a:off x="3314701" y="2714626"/>
            <a:ext cx="222647" cy="45124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2423253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CAB2A32F-A694-A646-BAF6-CEA89863A9DA}"/>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How to do Object Persistence</a:t>
            </a:r>
          </a:p>
        </p:txBody>
      </p:sp>
      <p:sp>
        <p:nvSpPr>
          <p:cNvPr id="300035" name="Rectangle 3">
            <a:extLst>
              <a:ext uri="{FF2B5EF4-FFF2-40B4-BE49-F238E27FC236}">
                <a16:creationId xmlns:a16="http://schemas.microsoft.com/office/drawing/2014/main" id="{A2522929-EA4D-984A-B18E-C6D2CBB51D33}"/>
              </a:ext>
            </a:extLst>
          </p:cNvPr>
          <p:cNvSpPr>
            <a:spLocks noGrp="1" noChangeArrowheads="1"/>
          </p:cNvSpPr>
          <p:nvPr>
            <p:ph type="body" idx="4294967295"/>
          </p:nvPr>
        </p:nvSpPr>
        <p:spPr>
          <a:xfrm>
            <a:off x="1600200" y="1200150"/>
            <a:ext cx="6629400" cy="3394075"/>
          </a:xfrm>
        </p:spPr>
        <p:txBody>
          <a:bodyPr>
            <a:normAutofit fontScale="55000" lnSpcReduction="20000"/>
          </a:bodyPr>
          <a:lstStyle/>
          <a:p>
            <a:pPr>
              <a:buFont typeface="Wingdings" pitchFamily="2" charset="2"/>
              <a:buNone/>
            </a:pPr>
            <a:r>
              <a:rPr lang="en-US" altLang="en-US" dirty="0"/>
              <a:t>Choices for How to do Object Persistence?</a:t>
            </a:r>
          </a:p>
          <a:p>
            <a:pPr>
              <a:spcBef>
                <a:spcPct val="50000"/>
              </a:spcBef>
              <a:buFont typeface="Wingdings" pitchFamily="2" charset="2"/>
              <a:buAutoNum type="arabicPeriod"/>
            </a:pPr>
            <a:r>
              <a:rPr lang="en-US" altLang="en-US" dirty="0">
                <a:solidFill>
                  <a:schemeClr val="tx2"/>
                </a:solidFill>
              </a:rPr>
              <a:t>write your own DAO using JDBC</a:t>
            </a:r>
          </a:p>
          <a:p>
            <a:pPr>
              <a:spcBef>
                <a:spcPct val="50000"/>
              </a:spcBef>
              <a:buFont typeface="Wingdings" pitchFamily="2" charset="2"/>
              <a:buAutoNum type="arabicPeriod"/>
            </a:pPr>
            <a:r>
              <a:rPr lang="en-US" altLang="en-US" dirty="0"/>
              <a:t>Use an Object-Relational Mapping (ORM) Framework</a:t>
            </a:r>
          </a:p>
          <a:p>
            <a:pPr lvl="1"/>
            <a:r>
              <a:rPr lang="en-US" altLang="en-US" dirty="0"/>
              <a:t>Hibernate, TopLink, </a:t>
            </a:r>
            <a:r>
              <a:rPr lang="en-US" altLang="en-US" dirty="0" err="1"/>
              <a:t>MyBatis</a:t>
            </a:r>
            <a:r>
              <a:rPr lang="en-US" altLang="en-US" dirty="0"/>
              <a:t>, Apache Cayenne</a:t>
            </a:r>
          </a:p>
          <a:p>
            <a:pPr>
              <a:spcBef>
                <a:spcPct val="50000"/>
              </a:spcBef>
              <a:buFont typeface="Wingdings" pitchFamily="2" charset="2"/>
              <a:buAutoNum type="arabicPeriod"/>
            </a:pPr>
            <a:r>
              <a:rPr lang="en-US" altLang="en-US" dirty="0"/>
              <a:t>Use a Standard Persistence API. </a:t>
            </a:r>
          </a:p>
          <a:p>
            <a:pPr lvl="1"/>
            <a:r>
              <a:rPr lang="en-US" altLang="en-US" dirty="0"/>
              <a:t>Java Persistence Architecture (JPA)</a:t>
            </a:r>
          </a:p>
          <a:p>
            <a:pPr lvl="2"/>
            <a:r>
              <a:rPr lang="en-US" altLang="en-US" dirty="0"/>
              <a:t>standard used in </a:t>
            </a:r>
            <a:r>
              <a:rPr lang="en-US" altLang="en-US" dirty="0" err="1"/>
              <a:t>JavaEE</a:t>
            </a:r>
            <a:endParaRPr lang="en-US" altLang="en-US" dirty="0"/>
          </a:p>
          <a:p>
            <a:pPr lvl="2"/>
            <a:r>
              <a:rPr lang="en-US" altLang="en-US" dirty="0"/>
              <a:t>implemented by </a:t>
            </a:r>
            <a:r>
              <a:rPr lang="en-US" altLang="en-US" dirty="0" err="1"/>
              <a:t>EclipseLink</a:t>
            </a:r>
            <a:r>
              <a:rPr lang="en-US" altLang="en-US" dirty="0"/>
              <a:t>, Hibernate, </a:t>
            </a:r>
            <a:r>
              <a:rPr lang="en-US" altLang="en-US" dirty="0" err="1"/>
              <a:t>OpenJPA</a:t>
            </a:r>
            <a:endParaRPr lang="en-US" altLang="en-US" dirty="0"/>
          </a:p>
          <a:p>
            <a:pPr lvl="1"/>
            <a:r>
              <a:rPr lang="en-US" altLang="en-US" dirty="0"/>
              <a:t>Java Data Objects (JD)</a:t>
            </a:r>
          </a:p>
          <a:p>
            <a:pPr lvl="2"/>
            <a:r>
              <a:rPr lang="en-US" altLang="en-US" dirty="0"/>
              <a:t>implemented by </a:t>
            </a:r>
            <a:r>
              <a:rPr lang="en-US" altLang="en-US" dirty="0" err="1"/>
              <a:t>DataNucleus.org</a:t>
            </a:r>
            <a:endParaRPr lang="en-US" altLang="en-US" dirty="0"/>
          </a:p>
          <a:p>
            <a:pPr lvl="1"/>
            <a:r>
              <a:rPr lang="en-US" altLang="en-US" dirty="0"/>
              <a:t>"standard" means you can change the implementation without changing your code</a:t>
            </a:r>
          </a:p>
        </p:txBody>
      </p:sp>
    </p:spTree>
    <p:extLst>
      <p:ext uri="{BB962C8B-B14F-4D97-AF65-F5344CB8AC3E}">
        <p14:creationId xmlns:p14="http://schemas.microsoft.com/office/powerpoint/2010/main" val="3222846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ABD1B1FB-8176-8445-AD47-E3FF89BAD484}"/>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The World Application</a:t>
            </a:r>
          </a:p>
        </p:txBody>
      </p:sp>
      <p:sp>
        <p:nvSpPr>
          <p:cNvPr id="302083" name="Rectangle 3">
            <a:extLst>
              <a:ext uri="{FF2B5EF4-FFF2-40B4-BE49-F238E27FC236}">
                <a16:creationId xmlns:a16="http://schemas.microsoft.com/office/drawing/2014/main" id="{DB82773E-C54E-774F-8DD0-FF7E6B89594F}"/>
              </a:ext>
            </a:extLst>
          </p:cNvPr>
          <p:cNvSpPr>
            <a:spLocks noGrp="1" noChangeArrowheads="1"/>
          </p:cNvSpPr>
          <p:nvPr>
            <p:ph type="body" idx="4294967295"/>
          </p:nvPr>
        </p:nvSpPr>
        <p:spPr>
          <a:xfrm>
            <a:off x="914400" y="1428750"/>
            <a:ext cx="8229600" cy="3394075"/>
          </a:xfrm>
        </p:spPr>
        <p:txBody>
          <a:bodyPr/>
          <a:lstStyle/>
          <a:p>
            <a:r>
              <a:rPr lang="en-US" altLang="en-US" dirty="0"/>
              <a:t>Insert class diagram or ER diagram</a:t>
            </a:r>
          </a:p>
        </p:txBody>
      </p:sp>
    </p:spTree>
    <p:extLst>
      <p:ext uri="{BB962C8B-B14F-4D97-AF65-F5344CB8AC3E}">
        <p14:creationId xmlns:p14="http://schemas.microsoft.com/office/powerpoint/2010/main" val="2479489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EE9BB8AF-D5E9-4648-8AFA-97F98F13B314}"/>
              </a:ext>
            </a:extLst>
          </p:cNvPr>
          <p:cNvSpPr>
            <a:spLocks noGrp="1" noChangeArrowheads="1"/>
          </p:cNvSpPr>
          <p:nvPr>
            <p:ph type="title" idx="4294967295"/>
          </p:nvPr>
        </p:nvSpPr>
        <p:spPr>
          <a:xfrm>
            <a:off x="0" y="206375"/>
            <a:ext cx="5105400" cy="362164"/>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for World Application</a:t>
            </a:r>
            <a:endParaRPr lang="th-TH" altLang="en-US" sz="2400" dirty="0">
              <a:solidFill>
                <a:schemeClr val="bg1"/>
              </a:solidFill>
            </a:endParaRPr>
          </a:p>
        </p:txBody>
      </p:sp>
      <p:sp>
        <p:nvSpPr>
          <p:cNvPr id="161797" name="Text Box 5">
            <a:extLst>
              <a:ext uri="{FF2B5EF4-FFF2-40B4-BE49-F238E27FC236}">
                <a16:creationId xmlns:a16="http://schemas.microsoft.com/office/drawing/2014/main" id="{206E2B5B-845D-C544-A8C4-000944E49615}"/>
              </a:ext>
            </a:extLst>
          </p:cNvPr>
          <p:cNvSpPr txBox="1">
            <a:spLocks noChangeArrowheads="1"/>
          </p:cNvSpPr>
          <p:nvPr/>
        </p:nvSpPr>
        <p:spPr bwMode="auto">
          <a:xfrm>
            <a:off x="2383631" y="2322910"/>
            <a:ext cx="4491038" cy="2054409"/>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latin typeface="Courier New" panose="02070309020205020404" pitchFamily="49" charset="0"/>
                <a:cs typeface="Courier New" panose="02070309020205020404" pitchFamily="49" charset="0"/>
              </a:rPr>
              <a:t>CityDao</a:t>
            </a:r>
          </a:p>
          <a:p>
            <a:pPr>
              <a:spcBef>
                <a:spcPct val="50000"/>
              </a:spcBef>
            </a:pPr>
            <a:r>
              <a:rPr lang="en-US" altLang="en-US" sz="1500">
                <a:latin typeface="Courier New" panose="02070309020205020404" pitchFamily="49" charset="0"/>
                <a:cs typeface="Courier New" panose="02070309020205020404" pitchFamily="49" charset="0"/>
              </a:rPr>
              <a:t>find( id: Integer ): City</a:t>
            </a:r>
          </a:p>
          <a:p>
            <a:pPr>
              <a:spcBef>
                <a:spcPct val="50000"/>
              </a:spcBef>
            </a:pPr>
            <a:r>
              <a:rPr lang="en-US" altLang="en-US" sz="1500">
                <a:latin typeface="Courier New" panose="02070309020205020404" pitchFamily="49" charset="0"/>
                <a:cs typeface="Courier New" panose="02070309020205020404" pitchFamily="49" charset="0"/>
              </a:rPr>
              <a:t>findByName( name: String ): City[*]</a:t>
            </a:r>
          </a:p>
          <a:p>
            <a:pPr>
              <a:spcBef>
                <a:spcPct val="50000"/>
              </a:spcBef>
            </a:pPr>
            <a:r>
              <a:rPr lang="en-US" altLang="en-US" sz="1500">
                <a:latin typeface="Courier New" panose="02070309020205020404" pitchFamily="49" charset="0"/>
                <a:cs typeface="Courier New" panose="02070309020205020404" pitchFamily="49" charset="0"/>
              </a:rPr>
              <a:t>find( query: String ) : City[*]</a:t>
            </a:r>
          </a:p>
          <a:p>
            <a:pPr>
              <a:spcBef>
                <a:spcPct val="50000"/>
              </a:spcBef>
            </a:pPr>
            <a:r>
              <a:rPr lang="en-US" altLang="en-US" sz="1500">
                <a:latin typeface="Courier New" panose="02070309020205020404" pitchFamily="49" charset="0"/>
                <a:cs typeface="Courier New" panose="02070309020205020404" pitchFamily="49" charset="0"/>
              </a:rPr>
              <a:t>save( Country ) : boolean </a:t>
            </a:r>
          </a:p>
          <a:p>
            <a:pPr>
              <a:spcBef>
                <a:spcPct val="50000"/>
              </a:spcBef>
            </a:pPr>
            <a:r>
              <a:rPr lang="en-US" altLang="en-US" sz="1500">
                <a:latin typeface="Courier New" panose="02070309020205020404" pitchFamily="49" charset="0"/>
                <a:cs typeface="Courier New" panose="02070309020205020404" pitchFamily="49" charset="0"/>
              </a:rPr>
              <a:t>delete( Country ) : boolean</a:t>
            </a:r>
          </a:p>
        </p:txBody>
      </p:sp>
      <p:sp>
        <p:nvSpPr>
          <p:cNvPr id="161798" name="Line 6">
            <a:extLst>
              <a:ext uri="{FF2B5EF4-FFF2-40B4-BE49-F238E27FC236}">
                <a16:creationId xmlns:a16="http://schemas.microsoft.com/office/drawing/2014/main" id="{322490E5-F208-C34D-A42B-D3DB12DD3595}"/>
              </a:ext>
            </a:extLst>
          </p:cNvPr>
          <p:cNvSpPr>
            <a:spLocks noChangeShapeType="1"/>
          </p:cNvSpPr>
          <p:nvPr/>
        </p:nvSpPr>
        <p:spPr bwMode="auto">
          <a:xfrm flipH="1">
            <a:off x="2380060" y="2622947"/>
            <a:ext cx="450770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1799" name="Text Box 7">
            <a:extLst>
              <a:ext uri="{FF2B5EF4-FFF2-40B4-BE49-F238E27FC236}">
                <a16:creationId xmlns:a16="http://schemas.microsoft.com/office/drawing/2014/main" id="{0559A77E-0CCA-714E-8764-8CFA3F53988B}"/>
              </a:ext>
            </a:extLst>
          </p:cNvPr>
          <p:cNvSpPr txBox="1">
            <a:spLocks noChangeArrowheads="1"/>
          </p:cNvSpPr>
          <p:nvPr/>
        </p:nvSpPr>
        <p:spPr bwMode="auto">
          <a:xfrm>
            <a:off x="1650206" y="1139428"/>
            <a:ext cx="5740004"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7338" indent="-287338">
              <a:defRPr>
                <a:solidFill>
                  <a:schemeClr val="tx1"/>
                </a:solidFill>
                <a:latin typeface="Arial Unicode MS" panose="020B0604020202020204" pitchFamily="34" charset="-128"/>
                <a:cs typeface="Angsana New" panose="02020603050405020304" pitchFamily="18" charset="-34"/>
              </a:defRPr>
            </a:lvl1pPr>
            <a:lvl2pPr marL="477838">
              <a:defRPr>
                <a:solidFill>
                  <a:schemeClr val="tx1"/>
                </a:solidFill>
                <a:latin typeface="Arial Unicode MS" panose="020B0604020202020204" pitchFamily="34" charset="-128"/>
                <a:cs typeface="Angsana New" panose="02020603050405020304" pitchFamily="18" charset="-34"/>
              </a:defRPr>
            </a:lvl2pPr>
            <a:lvl3pPr>
              <a:defRPr>
                <a:solidFill>
                  <a:schemeClr val="tx1"/>
                </a:solidFill>
                <a:latin typeface="Arial Unicode MS" panose="020B0604020202020204" pitchFamily="34" charset="-128"/>
                <a:cs typeface="Angsana New" panose="02020603050405020304" pitchFamily="18" charset="-34"/>
              </a:defRPr>
            </a:lvl3pPr>
            <a:lvl4pPr>
              <a:defRPr>
                <a:solidFill>
                  <a:schemeClr val="tx1"/>
                </a:solidFill>
                <a:latin typeface="Arial Unicode MS" panose="020B0604020202020204" pitchFamily="34" charset="-128"/>
                <a:cs typeface="Angsana New" panose="02020603050405020304" pitchFamily="18" charset="-34"/>
              </a:defRPr>
            </a:lvl4pPr>
            <a:lvl5pPr>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50000"/>
              </a:spcBef>
              <a:buClr>
                <a:schemeClr val="tx2"/>
              </a:buClr>
              <a:buSzPct val="80000"/>
              <a:buFont typeface="Wingdings" pitchFamily="2" charset="2"/>
              <a:buChar char="q"/>
            </a:pPr>
            <a:r>
              <a:rPr lang="en-US" altLang="en-US" sz="1500">
                <a:latin typeface="Arial" panose="020B0604020202020204" pitchFamily="34" charset="0"/>
                <a:cs typeface="Arial" panose="020B0604020202020204" pitchFamily="34" charset="0"/>
              </a:rPr>
              <a:t>The primary key is an integer city ID.</a:t>
            </a:r>
          </a:p>
          <a:p>
            <a:pPr>
              <a:spcBef>
                <a:spcPct val="50000"/>
              </a:spcBef>
              <a:buClr>
                <a:schemeClr val="tx2"/>
              </a:buClr>
              <a:buSzPct val="80000"/>
              <a:buFont typeface="Wingdings" pitchFamily="2" charset="2"/>
              <a:buChar char="q"/>
            </a:pPr>
            <a:r>
              <a:rPr lang="en-US" altLang="en-US" sz="1500">
                <a:latin typeface="Arial" panose="020B0604020202020204" pitchFamily="34" charset="0"/>
                <a:cs typeface="Arial" panose="020B0604020202020204" pitchFamily="34" charset="0"/>
              </a:rPr>
              <a:t>Search by name is used in our application, so I add a method for it.</a:t>
            </a:r>
          </a:p>
        </p:txBody>
      </p:sp>
    </p:spTree>
    <p:extLst>
      <p:ext uri="{BB962C8B-B14F-4D97-AF65-F5344CB8AC3E}">
        <p14:creationId xmlns:p14="http://schemas.microsoft.com/office/powerpoint/2010/main" val="963214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7314797D-74A2-4349-BCDA-6F8CE46F15A2}"/>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using JDBC (1)</a:t>
            </a:r>
            <a:endParaRPr lang="th-TH" altLang="en-US" sz="2400" dirty="0">
              <a:solidFill>
                <a:schemeClr val="bg1"/>
              </a:solidFill>
            </a:endParaRPr>
          </a:p>
        </p:txBody>
      </p:sp>
      <p:sp>
        <p:nvSpPr>
          <p:cNvPr id="301059" name="Text Box 3">
            <a:extLst>
              <a:ext uri="{FF2B5EF4-FFF2-40B4-BE49-F238E27FC236}">
                <a16:creationId xmlns:a16="http://schemas.microsoft.com/office/drawing/2014/main" id="{922671B3-EACA-534F-BBD9-EEF516170384}"/>
              </a:ext>
            </a:extLst>
          </p:cNvPr>
          <p:cNvSpPr txBox="1">
            <a:spLocks noChangeArrowheads="1"/>
          </p:cNvSpPr>
          <p:nvPr/>
        </p:nvSpPr>
        <p:spPr bwMode="auto">
          <a:xfrm>
            <a:off x="1905000" y="819150"/>
            <a:ext cx="6318647" cy="3831818"/>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public class CityDao {</a:t>
            </a:r>
          </a:p>
          <a:p>
            <a:r>
              <a:rPr lang="en-US" altLang="en-US" sz="1350" b="1">
                <a:latin typeface="Courier New" panose="02070309020205020404" pitchFamily="49" charset="0"/>
                <a:cs typeface="Courier New" panose="02070309020205020404" pitchFamily="49" charset="0"/>
              </a:rPr>
              <a:t>	private static final Logger logger = ...; </a:t>
            </a:r>
            <a:r>
              <a:rPr lang="en-US" altLang="en-US" sz="1350" b="1">
                <a:solidFill>
                  <a:srgbClr val="006600"/>
                </a:solidFill>
                <a:latin typeface="Courier New" panose="02070309020205020404" pitchFamily="49" charset="0"/>
                <a:cs typeface="Courier New" panose="02070309020205020404" pitchFamily="49" charset="0"/>
              </a:rPr>
              <a:t>// log4J</a:t>
            </a:r>
          </a:p>
          <a:p>
            <a:r>
              <a:rPr lang="en-US" altLang="en-US" sz="1350" b="1">
                <a:latin typeface="Courier New" panose="02070309020205020404" pitchFamily="49" charset="0"/>
                <a:cs typeface="Courier New" panose="02070309020205020404" pitchFamily="49" charset="0"/>
              </a:rPr>
              <a:t>	private static final CountryDao countryDao;</a:t>
            </a:r>
          </a:p>
          <a:p>
            <a:r>
              <a:rPr lang="en-US" altLang="en-US" sz="1350" b="1">
                <a:latin typeface="Courier New" panose="02070309020205020404" pitchFamily="49" charset="0"/>
                <a:cs typeface="Courier New" panose="02070309020205020404" pitchFamily="49" charset="0"/>
              </a:rPr>
              <a:t>	private static HashMap&lt;Integer,City&gt; cache = ...;</a:t>
            </a:r>
          </a:p>
          <a:p>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a:t>
            </a:r>
            <a:r>
              <a:rPr lang="en-US" altLang="en-US" sz="1350" b="1">
                <a:solidFill>
                  <a:srgbClr val="006600"/>
                </a:solidFill>
                <a:latin typeface="Courier New" panose="02070309020205020404" pitchFamily="49" charset="0"/>
                <a:cs typeface="Courier New" panose="02070309020205020404" pitchFamily="49" charset="0"/>
              </a:rPr>
              <a:t>/** retrieve a city by its id */</a:t>
            </a:r>
          </a:p>
          <a:p>
            <a:r>
              <a:rPr lang="en-US" altLang="en-US" sz="1350" b="1">
                <a:latin typeface="Courier New" panose="02070309020205020404" pitchFamily="49" charset="0"/>
                <a:cs typeface="Courier New" panose="02070309020205020404" pitchFamily="49" charset="0"/>
              </a:rPr>
              <a:t>	public City findById( Integer id ) {</a:t>
            </a:r>
          </a:p>
          <a:p>
            <a:r>
              <a:rPr lang="en-US" altLang="en-US" sz="1350" b="1">
                <a:latin typeface="Courier New" panose="02070309020205020404" pitchFamily="49" charset="0"/>
                <a:cs typeface="Courier New" panose="02070309020205020404" pitchFamily="49" charset="0"/>
              </a:rPr>
              <a:t>		if ( cache.containsKey(id) ) return cache.get(id);</a:t>
            </a:r>
          </a:p>
          <a:p>
            <a:r>
              <a:rPr lang="en-US" altLang="en-US" sz="1350" b="1">
                <a:latin typeface="Courier New" panose="02070309020205020404" pitchFamily="49" charset="0"/>
                <a:cs typeface="Courier New" panose="02070309020205020404" pitchFamily="49" charset="0"/>
              </a:rPr>
              <a:t>		List&lt;City&gt; list = find("</a:t>
            </a:r>
            <a:r>
              <a:rPr lang="en-US" altLang="en-US" sz="1350" b="1">
                <a:solidFill>
                  <a:schemeClr val="tx2"/>
                </a:solidFill>
                <a:latin typeface="Courier New" panose="02070309020205020404" pitchFamily="49" charset="0"/>
                <a:cs typeface="Courier New" panose="02070309020205020404" pitchFamily="49" charset="0"/>
              </a:rPr>
              <a:t>WHERE id = </a:t>
            </a:r>
            <a:r>
              <a:rPr lang="en-US" altLang="en-US" sz="1350" b="1">
                <a:latin typeface="Courier New" panose="02070309020205020404" pitchFamily="49" charset="0"/>
                <a:cs typeface="Courier New" panose="02070309020205020404" pitchFamily="49" charset="0"/>
              </a:rPr>
              <a:t>"+id);</a:t>
            </a:r>
          </a:p>
          <a:p>
            <a:r>
              <a:rPr lang="en-US" altLang="en-US" sz="1350" b="1">
                <a:latin typeface="Courier New" panose="02070309020205020404" pitchFamily="49" charset="0"/>
                <a:cs typeface="Courier New" panose="02070309020205020404" pitchFamily="49" charset="0"/>
              </a:rPr>
              <a:t>		return list.get(0);</a:t>
            </a:r>
          </a:p>
          <a:p>
            <a:r>
              <a:rPr lang="en-US" altLang="en-US" sz="1350" b="1">
                <a:latin typeface="Courier New" panose="02070309020205020404" pitchFamily="49" charset="0"/>
                <a:cs typeface="Courier New" panose="02070309020205020404" pitchFamily="49" charset="0"/>
              </a:rPr>
              <a:t>	}</a:t>
            </a:r>
          </a:p>
          <a:p>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a:t>
            </a:r>
            <a:r>
              <a:rPr lang="en-US" altLang="en-US" sz="1350" b="1">
                <a:solidFill>
                  <a:srgbClr val="006600"/>
                </a:solidFill>
                <a:latin typeface="Courier New" panose="02070309020205020404" pitchFamily="49" charset="0"/>
                <a:cs typeface="Courier New" panose="02070309020205020404" pitchFamily="49" charset="0"/>
              </a:rPr>
              <a:t>/** retrieve a city by name */</a:t>
            </a:r>
          </a:p>
          <a:p>
            <a:r>
              <a:rPr lang="en-US" altLang="en-US" sz="1350" b="1">
                <a:latin typeface="Courier New" panose="02070309020205020404" pitchFamily="49" charset="0"/>
                <a:cs typeface="Courier New" panose="02070309020205020404" pitchFamily="49" charset="0"/>
              </a:rPr>
              <a:t>	public List&lt;City&gt; findByName( String name ) {</a:t>
            </a:r>
          </a:p>
          <a:p>
            <a:r>
              <a:rPr lang="en-US" altLang="en-US" sz="1350" b="1">
                <a:latin typeface="Courier New" panose="02070309020205020404" pitchFamily="49" charset="0"/>
                <a:cs typeface="Courier New" panose="02070309020205020404" pitchFamily="49" charset="0"/>
              </a:rPr>
              <a:t>		name = sanitize( name );</a:t>
            </a:r>
          </a:p>
          <a:p>
            <a:r>
              <a:rPr lang="en-US" altLang="en-US" sz="1350" b="1">
                <a:latin typeface="Courier New" panose="02070309020205020404" pitchFamily="49" charset="0"/>
                <a:cs typeface="Courier New" panose="02070309020205020404" pitchFamily="49" charset="0"/>
              </a:rPr>
              <a:t>		List&lt;City&gt; list = find("</a:t>
            </a:r>
            <a:r>
              <a:rPr lang="en-US" altLang="en-US" sz="1350" b="1">
                <a:solidFill>
                  <a:schemeClr val="tx2"/>
                </a:solidFill>
                <a:latin typeface="Courier New" panose="02070309020205020404" pitchFamily="49" charset="0"/>
                <a:cs typeface="Courier New" panose="02070309020205020404" pitchFamily="49" charset="0"/>
              </a:rPr>
              <a:t>WHERE name = '</a:t>
            </a:r>
            <a:r>
              <a:rPr lang="en-US" altLang="en-US" sz="1350" b="1">
                <a:latin typeface="Courier New" panose="02070309020205020404" pitchFamily="49" charset="0"/>
                <a:cs typeface="Courier New" panose="02070309020205020404" pitchFamily="49" charset="0"/>
              </a:rPr>
              <a:t>"+name+"</a:t>
            </a:r>
            <a:r>
              <a:rPr lang="en-US" altLang="en-US" sz="1350" b="1">
                <a:solidFill>
                  <a:schemeClr val="tx2"/>
                </a:solidFill>
                <a:latin typeface="Courier New" panose="02070309020205020404" pitchFamily="49" charset="0"/>
                <a:cs typeface="Courier New" panose="02070309020205020404" pitchFamily="49" charset="0"/>
              </a:rPr>
              <a:t>'</a:t>
            </a:r>
            <a:r>
              <a:rPr lang="en-US" altLang="en-US" sz="1350" b="1">
                <a:latin typeface="Courier New" panose="02070309020205020404" pitchFamily="49" charset="0"/>
                <a:cs typeface="Courier New" panose="02070309020205020404" pitchFamily="49" charset="0"/>
              </a:rPr>
              <a:t>");</a:t>
            </a:r>
          </a:p>
          <a:p>
            <a:r>
              <a:rPr lang="en-US" altLang="en-US" sz="1350" b="1">
                <a:latin typeface="Courier New" panose="02070309020205020404" pitchFamily="49" charset="0"/>
                <a:cs typeface="Courier New" panose="02070309020205020404" pitchFamily="49" charset="0"/>
              </a:rPr>
              <a:t>		return list;</a:t>
            </a:r>
          </a:p>
          <a:p>
            <a:r>
              <a:rPr lang="en-US" altLang="en-US" sz="1350" b="1">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78811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24BE04EF-96DB-DD4B-8EB6-804504D23686}"/>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using JDBC (2)</a:t>
            </a:r>
            <a:endParaRPr lang="th-TH" altLang="en-US" sz="2400" dirty="0">
              <a:solidFill>
                <a:schemeClr val="bg1"/>
              </a:solidFill>
            </a:endParaRPr>
          </a:p>
        </p:txBody>
      </p:sp>
      <p:sp>
        <p:nvSpPr>
          <p:cNvPr id="303107" name="Text Box 3">
            <a:extLst>
              <a:ext uri="{FF2B5EF4-FFF2-40B4-BE49-F238E27FC236}">
                <a16:creationId xmlns:a16="http://schemas.microsoft.com/office/drawing/2014/main" id="{D790C305-FA1B-124A-A96E-79F91233B14C}"/>
              </a:ext>
            </a:extLst>
          </p:cNvPr>
          <p:cNvSpPr txBox="1">
            <a:spLocks noChangeArrowheads="1"/>
          </p:cNvSpPr>
          <p:nvPr/>
        </p:nvSpPr>
        <p:spPr bwMode="auto">
          <a:xfrm>
            <a:off x="1905000" y="742950"/>
            <a:ext cx="6781800" cy="3970318"/>
          </a:xfrm>
          <a:prstGeom prst="rect">
            <a:avLst/>
          </a:prstGeom>
          <a:solidFill>
            <a:schemeClr val="bg1"/>
          </a:solidFill>
          <a:ln w="12700">
            <a:solidFill>
              <a:srgbClr val="333399"/>
            </a:solidFill>
            <a:miter lim="800000"/>
            <a:headEnd/>
            <a:tailEnd/>
          </a:ln>
          <a:effectLst/>
        </p:spPr>
        <p:txBody>
          <a:bodyPr wrap="square">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200" b="1" dirty="0">
                <a:latin typeface="Courier New" panose="02070309020205020404" pitchFamily="49" charset="0"/>
                <a:cs typeface="Courier New" panose="02070309020205020404" pitchFamily="49" charset="0"/>
              </a:rPr>
              <a:t>  	</a:t>
            </a:r>
            <a:r>
              <a:rPr lang="en-US" altLang="en-US" sz="1200" b="1" dirty="0">
                <a:solidFill>
                  <a:srgbClr val="006600"/>
                </a:solidFill>
                <a:latin typeface="Courier New" panose="02070309020205020404" pitchFamily="49" charset="0"/>
                <a:cs typeface="Courier New" panose="02070309020205020404" pitchFamily="49" charset="0"/>
              </a:rPr>
              <a:t>/** find cities using a general query, use a</a:t>
            </a:r>
          </a:p>
          <a:p>
            <a:r>
              <a:rPr lang="en-US" altLang="en-US" sz="1200" b="1" dirty="0">
                <a:solidFill>
                  <a:srgbClr val="006600"/>
                </a:solidFill>
                <a:latin typeface="Courier New" panose="02070309020205020404" pitchFamily="49" charset="0"/>
                <a:cs typeface="Courier New" panose="02070309020205020404" pitchFamily="49" charset="0"/>
              </a:rPr>
              <a:t>   	 *  WHERE ..., HAVING ..., or other selection clause */</a:t>
            </a:r>
          </a:p>
          <a:p>
            <a:r>
              <a:rPr lang="en-US" altLang="en-US" sz="1200" b="1" dirty="0">
                <a:latin typeface="Courier New" panose="02070309020205020404" pitchFamily="49" charset="0"/>
                <a:cs typeface="Courier New" panose="02070309020205020404" pitchFamily="49" charset="0"/>
              </a:rPr>
              <a:t>	public List&lt;City&gt; find( String query ) {</a:t>
            </a:r>
          </a:p>
          <a:p>
            <a:r>
              <a:rPr lang="en-US" altLang="en-US" sz="1200" b="1" dirty="0">
                <a:latin typeface="Courier New" panose="02070309020205020404" pitchFamily="49" charset="0"/>
                <a:cs typeface="Courier New" panose="02070309020205020404" pitchFamily="49" charset="0"/>
              </a:rPr>
              <a:t>		List&lt;City&gt; list = new </a:t>
            </a:r>
            <a:r>
              <a:rPr lang="en-US" altLang="en-US" sz="1200" b="1" dirty="0" err="1">
                <a:latin typeface="Courier New" panose="02070309020205020404" pitchFamily="49" charset="0"/>
                <a:cs typeface="Courier New" panose="02070309020205020404" pitchFamily="49" charset="0"/>
              </a:rPr>
              <a:t>ArrayList</a:t>
            </a:r>
            <a:r>
              <a:rPr lang="en-US" altLang="en-US" sz="1200" b="1" dirty="0">
                <a:latin typeface="Courier New" panose="02070309020205020404" pitchFamily="49" charset="0"/>
                <a:cs typeface="Courier New" panose="02070309020205020404" pitchFamily="49" charset="0"/>
              </a:rPr>
              <a:t>&lt;City&gt;( );</a:t>
            </a:r>
          </a:p>
          <a:p>
            <a:r>
              <a:rPr lang="en-US" altLang="en-US" sz="1200" b="1" dirty="0">
                <a:latin typeface="Courier New" panose="02070309020205020404" pitchFamily="49" charset="0"/>
                <a:cs typeface="Courier New" panose="02070309020205020404" pitchFamily="49" charset="0"/>
              </a:rPr>
              <a:t>		Statement </a:t>
            </a:r>
            <a:r>
              <a:rPr lang="en-US" altLang="en-US" sz="1200" b="1" dirty="0" err="1">
                <a:latin typeface="Courier New" panose="02070309020205020404" pitchFamily="49" charset="0"/>
                <a:cs typeface="Courier New" panose="02070309020205020404" pitchFamily="49" charset="0"/>
              </a:rPr>
              <a:t>stmt</a:t>
            </a:r>
            <a:r>
              <a:rPr lang="en-US" altLang="en-US" sz="1200" b="1" dirty="0">
                <a:latin typeface="Courier New" panose="02070309020205020404" pitchFamily="49" charset="0"/>
                <a:cs typeface="Courier New" panose="02070309020205020404" pitchFamily="49" charset="0"/>
              </a:rPr>
              <a:t> = </a:t>
            </a:r>
            <a:r>
              <a:rPr lang="en-US" altLang="en-US" sz="1200" b="1" dirty="0" err="1">
                <a:latin typeface="Courier New" panose="02070309020205020404" pitchFamily="49" charset="0"/>
                <a:cs typeface="Courier New" panose="02070309020205020404" pitchFamily="49" charset="0"/>
              </a:rPr>
              <a:t>ConnectionManager</a:t>
            </a:r>
            <a:endParaRPr lang="en-US" altLang="en-US" sz="1200" b="1" dirty="0">
              <a:latin typeface="Courier New" panose="02070309020205020404" pitchFamily="49" charset="0"/>
              <a:cs typeface="Courier New" panose="02070309020205020404" pitchFamily="49" charset="0"/>
            </a:endParaRPr>
          </a:p>
          <a:p>
            <a:r>
              <a:rPr lang="en-US" altLang="en-US" sz="1200" b="1" dirty="0">
                <a:latin typeface="Courier New" panose="02070309020205020404" pitchFamily="49" charset="0"/>
                <a:cs typeface="Courier New" panose="02070309020205020404" pitchFamily="49" charset="0"/>
              </a:rPr>
              <a:t>                       .</a:t>
            </a:r>
            <a:r>
              <a:rPr lang="en-US" altLang="en-US" sz="1200" b="1" dirty="0" err="1">
                <a:latin typeface="Courier New" panose="02070309020205020404" pitchFamily="49" charset="0"/>
                <a:cs typeface="Courier New" panose="02070309020205020404" pitchFamily="49" charset="0"/>
              </a:rPr>
              <a:t>getConnection</a:t>
            </a:r>
            <a:r>
              <a:rPr lang="en-US" altLang="en-US" sz="1200" b="1" dirty="0">
                <a:latin typeface="Courier New" panose="02070309020205020404" pitchFamily="49" charset="0"/>
                <a:cs typeface="Courier New" panose="02070309020205020404" pitchFamily="49" charset="0"/>
              </a:rPr>
              <a:t>( ).</a:t>
            </a:r>
            <a:r>
              <a:rPr lang="en-US" altLang="en-US" sz="1200" b="1" dirty="0" err="1">
                <a:latin typeface="Courier New" panose="02070309020205020404" pitchFamily="49" charset="0"/>
                <a:cs typeface="Courier New" panose="02070309020205020404" pitchFamily="49" charset="0"/>
              </a:rPr>
              <a:t>createStatement</a:t>
            </a:r>
            <a:r>
              <a:rPr lang="en-US" altLang="en-US" sz="1200" b="1" dirty="0">
                <a:latin typeface="Courier New" panose="02070309020205020404" pitchFamily="49" charset="0"/>
                <a:cs typeface="Courier New" panose="02070309020205020404" pitchFamily="49" charset="0"/>
              </a:rPr>
              <a:t>();</a:t>
            </a:r>
          </a:p>
          <a:p>
            <a:r>
              <a:rPr lang="en-US" altLang="en-US" sz="1200" b="1" dirty="0">
                <a:latin typeface="Courier New" panose="02070309020205020404" pitchFamily="49" charset="0"/>
                <a:cs typeface="Courier New" panose="02070309020205020404" pitchFamily="49" charset="0"/>
              </a:rPr>
              <a:t>		String </a:t>
            </a:r>
            <a:r>
              <a:rPr lang="en-US" altLang="en-US" sz="1200" b="1" dirty="0" err="1">
                <a:latin typeface="Courier New" panose="02070309020205020404" pitchFamily="49" charset="0"/>
                <a:cs typeface="Courier New" panose="02070309020205020404" pitchFamily="49" charset="0"/>
              </a:rPr>
              <a:t>sqlquery</a:t>
            </a:r>
            <a:r>
              <a:rPr lang="en-US" altLang="en-US" sz="1200" b="1" dirty="0">
                <a:latin typeface="Courier New" panose="02070309020205020404" pitchFamily="49" charset="0"/>
                <a:cs typeface="Courier New" panose="02070309020205020404" pitchFamily="49" charset="0"/>
              </a:rPr>
              <a:t> = "SELECT * FROM city c " + query;</a:t>
            </a:r>
          </a:p>
          <a:p>
            <a:r>
              <a:rPr lang="en-US" altLang="en-US" sz="1200" b="1" dirty="0">
                <a:latin typeface="Courier New" panose="02070309020205020404" pitchFamily="49" charset="0"/>
                <a:cs typeface="Courier New" panose="02070309020205020404" pitchFamily="49" charset="0"/>
              </a:rPr>
              <a:t>		</a:t>
            </a:r>
            <a:r>
              <a:rPr lang="en-US" altLang="en-US" sz="1200" b="1" dirty="0">
                <a:solidFill>
                  <a:srgbClr val="7F0055"/>
                </a:solidFill>
                <a:latin typeface="Courier New" panose="02070309020205020404" pitchFamily="49" charset="0"/>
                <a:cs typeface="Courier New" panose="02070309020205020404" pitchFamily="49" charset="0"/>
              </a:rPr>
              <a:t>try</a:t>
            </a:r>
            <a:r>
              <a:rPr lang="en-US" altLang="en-US" sz="1200" b="1" dirty="0">
                <a:solidFill>
                  <a:srgbClr val="000000"/>
                </a:solidFill>
                <a:latin typeface="Courier New" panose="02070309020205020404" pitchFamily="49" charset="0"/>
                <a:cs typeface="Courier New" panose="02070309020205020404" pitchFamily="49" charset="0"/>
              </a:rPr>
              <a:t>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C0"/>
                </a:solidFill>
                <a:latin typeface="Courier New" panose="02070309020205020404" pitchFamily="49" charset="0"/>
                <a:cs typeface="Courier New" panose="02070309020205020404" pitchFamily="49" charset="0"/>
              </a:rPr>
              <a:t>logger</a:t>
            </a:r>
            <a:r>
              <a:rPr lang="en-US" altLang="en-US" sz="1200" b="1" dirty="0" err="1">
                <a:solidFill>
                  <a:srgbClr val="000000"/>
                </a:solidFill>
                <a:latin typeface="Courier New" panose="02070309020205020404" pitchFamily="49" charset="0"/>
                <a:cs typeface="Courier New" panose="02070309020205020404" pitchFamily="49" charset="0"/>
              </a:rPr>
              <a:t>.debug</a:t>
            </a:r>
            <a:r>
              <a:rPr lang="en-US" altLang="en-US" sz="1200" b="1" dirty="0">
                <a:solidFill>
                  <a:srgbClr val="000000"/>
                </a:solidFill>
                <a:latin typeface="Courier New" panose="02070309020205020404" pitchFamily="49" charset="0"/>
                <a:cs typeface="Courier New" panose="02070309020205020404" pitchFamily="49" charset="0"/>
              </a:rPr>
              <a:t>(</a:t>
            </a:r>
            <a:r>
              <a:rPr lang="en-US" altLang="en-US" sz="1200" b="1" dirty="0">
                <a:solidFill>
                  <a:srgbClr val="2A00FF"/>
                </a:solidFill>
                <a:latin typeface="Courier New" panose="02070309020205020404" pitchFamily="49" charset="0"/>
                <a:cs typeface="Courier New" panose="02070309020205020404" pitchFamily="49" charset="0"/>
              </a:rPr>
              <a:t>"executing query: "</a:t>
            </a:r>
            <a:r>
              <a:rPr lang="en-US" altLang="en-US" sz="1200" b="1" dirty="0">
                <a:solidFill>
                  <a:srgbClr val="000000"/>
                </a:solidFill>
                <a:latin typeface="Courier New" panose="02070309020205020404" pitchFamily="49" charset="0"/>
                <a:cs typeface="Courier New" panose="02070309020205020404" pitchFamily="49" charset="0"/>
              </a:rPr>
              <a:t> + </a:t>
            </a:r>
            <a:r>
              <a:rPr lang="en-US" altLang="en-US" sz="1200" b="1" dirty="0" err="1">
                <a:solidFill>
                  <a:srgbClr val="000000"/>
                </a:solidFill>
                <a:latin typeface="Courier New" panose="02070309020205020404" pitchFamily="49" charset="0"/>
                <a:cs typeface="Courier New" panose="02070309020205020404" pitchFamily="49" charset="0"/>
              </a:rPr>
              <a:t>sqlquery</a:t>
            </a:r>
            <a:r>
              <a:rPr lang="en-US" altLang="en-US" sz="1200" b="1" dirty="0">
                <a:solidFill>
                  <a:srgbClr val="000000"/>
                </a:solidFill>
                <a:latin typeface="Courier New" panose="02070309020205020404" pitchFamily="49" charset="0"/>
                <a:cs typeface="Courier New" panose="02070309020205020404" pitchFamily="49" charset="0"/>
              </a:rPr>
              <a:t>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ResultSet</a:t>
            </a:r>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rs</a:t>
            </a:r>
            <a:r>
              <a:rPr lang="en-US" altLang="en-US" sz="1200" b="1" dirty="0">
                <a:solidFill>
                  <a:srgbClr val="000000"/>
                </a:solidFill>
                <a:latin typeface="Courier New" panose="02070309020205020404" pitchFamily="49" charset="0"/>
                <a:cs typeface="Courier New" panose="02070309020205020404" pitchFamily="49" charset="0"/>
              </a:rPr>
              <a:t> = </a:t>
            </a:r>
            <a:r>
              <a:rPr lang="en-US" altLang="en-US" sz="1200" b="1" dirty="0" err="1">
                <a:cs typeface="Arial" panose="020B0604020202020204" pitchFamily="34" charset="0"/>
              </a:rPr>
              <a:t>stmt</a:t>
            </a:r>
            <a:r>
              <a:rPr lang="en-US" altLang="en-US" sz="1200" dirty="0">
                <a:cs typeface="Arial" panose="020B0604020202020204" pitchFamily="34" charset="0"/>
              </a:rPr>
              <a:t> </a:t>
            </a:r>
            <a:r>
              <a:rPr lang="en-US" altLang="en-US" sz="1200" b="1" dirty="0">
                <a:solidFill>
                  <a:srgbClr val="000000"/>
                </a:solidFill>
                <a:latin typeface="Courier New" panose="02070309020205020404" pitchFamily="49" charset="0"/>
                <a:cs typeface="Courier New" panose="02070309020205020404" pitchFamily="49" charset="0"/>
              </a:rPr>
              <a:t>.</a:t>
            </a:r>
            <a:r>
              <a:rPr lang="en-US" altLang="en-US" sz="1200" b="1" dirty="0" err="1">
                <a:solidFill>
                  <a:srgbClr val="000000"/>
                </a:solidFill>
                <a:latin typeface="Courier New" panose="02070309020205020404" pitchFamily="49" charset="0"/>
                <a:cs typeface="Courier New" panose="02070309020205020404" pitchFamily="49" charset="0"/>
              </a:rPr>
              <a:t>executeQuery</a:t>
            </a:r>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sqlquery</a:t>
            </a:r>
            <a:r>
              <a:rPr lang="en-US" altLang="en-US" sz="1200" b="1" dirty="0">
                <a:solidFill>
                  <a:srgbClr val="000000"/>
                </a:solidFill>
                <a:latin typeface="Courier New" panose="02070309020205020404" pitchFamily="49" charset="0"/>
                <a:cs typeface="Courier New" panose="02070309020205020404" pitchFamily="49" charset="0"/>
              </a:rPr>
              <a:t>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7F0055"/>
                </a:solidFill>
                <a:latin typeface="Courier New" panose="02070309020205020404" pitchFamily="49" charset="0"/>
                <a:cs typeface="Courier New" panose="02070309020205020404" pitchFamily="49" charset="0"/>
              </a:rPr>
              <a:t>			while</a:t>
            </a:r>
            <a:r>
              <a:rPr lang="en-US" altLang="en-US" sz="1200" b="1" dirty="0">
                <a:solidFill>
                  <a:srgbClr val="000000"/>
                </a:solidFill>
                <a:latin typeface="Courier New" panose="02070309020205020404" pitchFamily="49" charset="0"/>
                <a:cs typeface="Courier New" panose="02070309020205020404" pitchFamily="49" charset="0"/>
              </a:rPr>
              <a:t> ( </a:t>
            </a:r>
            <a:r>
              <a:rPr lang="en-US" altLang="en-US" sz="1200" b="1" dirty="0" err="1">
                <a:solidFill>
                  <a:srgbClr val="000000"/>
                </a:solidFill>
                <a:latin typeface="Courier New" panose="02070309020205020404" pitchFamily="49" charset="0"/>
                <a:cs typeface="Courier New" panose="02070309020205020404" pitchFamily="49" charset="0"/>
              </a:rPr>
              <a:t>rs.next</a:t>
            </a:r>
            <a:r>
              <a:rPr lang="en-US" altLang="en-US" sz="1200" b="1" dirty="0">
                <a:solidFill>
                  <a:srgbClr val="000000"/>
                </a:solidFill>
                <a:latin typeface="Courier New" panose="02070309020205020404" pitchFamily="49" charset="0"/>
                <a:cs typeface="Courier New" panose="02070309020205020404" pitchFamily="49" charset="0"/>
              </a:rPr>
              <a:t>() )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City c = </a:t>
            </a:r>
            <a:r>
              <a:rPr lang="en-US" altLang="en-US" sz="1200" b="1" dirty="0" err="1">
                <a:solidFill>
                  <a:srgbClr val="000000"/>
                </a:solidFill>
                <a:latin typeface="Courier New" panose="02070309020205020404" pitchFamily="49" charset="0"/>
                <a:cs typeface="Courier New" panose="02070309020205020404" pitchFamily="49" charset="0"/>
              </a:rPr>
              <a:t>resultSetToCity</a:t>
            </a:r>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rs</a:t>
            </a:r>
            <a:r>
              <a:rPr lang="en-US" altLang="en-US" sz="1200" b="1" dirty="0">
                <a:solidFill>
                  <a:srgbClr val="000000"/>
                </a:solidFill>
                <a:latin typeface="Courier New" panose="02070309020205020404" pitchFamily="49" charset="0"/>
                <a:cs typeface="Courier New" panose="02070309020205020404" pitchFamily="49" charset="0"/>
              </a:rPr>
              <a:t>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list.add</a:t>
            </a:r>
            <a:r>
              <a:rPr lang="en-US" altLang="en-US" sz="1200" b="1" dirty="0">
                <a:solidFill>
                  <a:srgbClr val="000000"/>
                </a:solidFill>
                <a:latin typeface="Courier New" panose="02070309020205020404" pitchFamily="49" charset="0"/>
                <a:cs typeface="Courier New" panose="02070309020205020404" pitchFamily="49" charset="0"/>
              </a:rPr>
              <a:t>( c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 </a:t>
            </a:r>
            <a:r>
              <a:rPr lang="en-US" altLang="en-US" sz="1200" b="1" dirty="0">
                <a:solidFill>
                  <a:srgbClr val="7F0055"/>
                </a:solidFill>
                <a:latin typeface="Courier New" panose="02070309020205020404" pitchFamily="49" charset="0"/>
                <a:cs typeface="Courier New" panose="02070309020205020404" pitchFamily="49" charset="0"/>
              </a:rPr>
              <a:t>catch</a:t>
            </a:r>
            <a:r>
              <a:rPr lang="en-US" altLang="en-US" sz="1200" b="1" dirty="0">
                <a:solidFill>
                  <a:srgbClr val="000000"/>
                </a:solidFill>
                <a:latin typeface="Courier New" panose="02070309020205020404" pitchFamily="49" charset="0"/>
                <a:cs typeface="Courier New" panose="02070309020205020404" pitchFamily="49" charset="0"/>
              </a:rPr>
              <a:t> ( </a:t>
            </a:r>
            <a:r>
              <a:rPr lang="en-US" altLang="en-US" sz="1200" b="1" dirty="0" err="1">
                <a:solidFill>
                  <a:srgbClr val="000000"/>
                </a:solidFill>
                <a:latin typeface="Courier New" panose="02070309020205020404" pitchFamily="49" charset="0"/>
                <a:cs typeface="Courier New" panose="02070309020205020404" pitchFamily="49" charset="0"/>
              </a:rPr>
              <a:t>SQLException</a:t>
            </a:r>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sqle</a:t>
            </a:r>
            <a:r>
              <a:rPr lang="en-US" altLang="en-US" sz="1200" b="1" dirty="0">
                <a:solidFill>
                  <a:srgbClr val="000000"/>
                </a:solidFill>
                <a:latin typeface="Courier New" panose="02070309020205020404" pitchFamily="49" charset="0"/>
                <a:cs typeface="Courier New" panose="02070309020205020404" pitchFamily="49" charset="0"/>
              </a:rPr>
              <a:t> ) {</a:t>
            </a:r>
            <a:endParaRPr lang="en-US" altLang="en-US" sz="1200" b="1" dirty="0">
              <a:latin typeface="Courier New" panose="02070309020205020404" pitchFamily="49" charset="0"/>
              <a:cs typeface="Courier New" panose="02070309020205020404" pitchFamily="49" charset="0"/>
            </a:endParaRPr>
          </a:p>
          <a:p>
            <a:r>
              <a:rPr lang="en-US" altLang="en-US" sz="1200" b="1" i="1" dirty="0">
                <a:solidFill>
                  <a:srgbClr val="0000C0"/>
                </a:solidFill>
                <a:latin typeface="Courier New" panose="02070309020205020404" pitchFamily="49" charset="0"/>
                <a:cs typeface="Courier New" panose="02070309020205020404" pitchFamily="49" charset="0"/>
              </a:rPr>
              <a:t>			</a:t>
            </a:r>
            <a:r>
              <a:rPr lang="en-US" altLang="en-US" sz="1200" b="1" dirty="0" err="1">
                <a:solidFill>
                  <a:srgbClr val="0000C0"/>
                </a:solidFill>
                <a:latin typeface="Courier New" panose="02070309020205020404" pitchFamily="49" charset="0"/>
                <a:cs typeface="Courier New" panose="02070309020205020404" pitchFamily="49" charset="0"/>
              </a:rPr>
              <a:t>logger</a:t>
            </a:r>
            <a:r>
              <a:rPr lang="en-US" altLang="en-US" sz="1200" b="1" dirty="0" err="1">
                <a:solidFill>
                  <a:srgbClr val="000000"/>
                </a:solidFill>
                <a:latin typeface="Courier New" panose="02070309020205020404" pitchFamily="49" charset="0"/>
                <a:cs typeface="Courier New" panose="02070309020205020404" pitchFamily="49" charset="0"/>
              </a:rPr>
              <a:t>.error</a:t>
            </a:r>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a:solidFill>
                  <a:srgbClr val="2A00FF"/>
                </a:solidFill>
                <a:latin typeface="Courier New" panose="02070309020205020404" pitchFamily="49" charset="0"/>
                <a:cs typeface="Courier New" panose="02070309020205020404" pitchFamily="49" charset="0"/>
              </a:rPr>
              <a:t>"error executing: "</a:t>
            </a:r>
            <a:r>
              <a:rPr lang="en-US" altLang="en-US" sz="1200" b="1" dirty="0">
                <a:solidFill>
                  <a:srgbClr val="000000"/>
                </a:solidFill>
                <a:latin typeface="Courier New" panose="02070309020205020404" pitchFamily="49" charset="0"/>
                <a:cs typeface="Courier New" panose="02070309020205020404" pitchFamily="49" charset="0"/>
              </a:rPr>
              <a:t>+</a:t>
            </a:r>
            <a:r>
              <a:rPr lang="en-US" altLang="en-US" sz="1200" b="1" dirty="0" err="1">
                <a:solidFill>
                  <a:srgbClr val="000000"/>
                </a:solidFill>
                <a:latin typeface="Courier New" panose="02070309020205020404" pitchFamily="49" charset="0"/>
                <a:cs typeface="Courier New" panose="02070309020205020404" pitchFamily="49" charset="0"/>
              </a:rPr>
              <a:t>sqlquery</a:t>
            </a:r>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err="1">
                <a:solidFill>
                  <a:srgbClr val="000000"/>
                </a:solidFill>
                <a:latin typeface="Courier New" panose="02070309020205020404" pitchFamily="49" charset="0"/>
                <a:cs typeface="Courier New" panose="02070309020205020404" pitchFamily="49" charset="0"/>
              </a:rPr>
              <a:t>sqle</a:t>
            </a:r>
            <a:r>
              <a:rPr lang="en-US" altLang="en-US" sz="1200" b="1" dirty="0">
                <a:solidFill>
                  <a:srgbClr val="000000"/>
                </a:solidFill>
                <a:latin typeface="Courier New" panose="02070309020205020404" pitchFamily="49" charset="0"/>
                <a:cs typeface="Courier New" panose="02070309020205020404" pitchFamily="49" charset="0"/>
              </a:rPr>
              <a:t>);</a:t>
            </a:r>
            <a:endParaRPr lang="en-US" altLang="en-US" sz="1200" b="1" dirty="0">
              <a:latin typeface="Courier New" panose="02070309020205020404" pitchFamily="49" charset="0"/>
              <a:cs typeface="Courier New" panose="02070309020205020404" pitchFamily="49" charset="0"/>
            </a:endParaRPr>
          </a:p>
          <a:p>
            <a:r>
              <a:rPr lang="en-US" altLang="en-US" sz="1200" b="1" dirty="0">
                <a:solidFill>
                  <a:srgbClr val="000000"/>
                </a:solidFill>
                <a:latin typeface="Courier New" panose="02070309020205020404" pitchFamily="49" charset="0"/>
                <a:cs typeface="Courier New" panose="02070309020205020404" pitchFamily="49" charset="0"/>
              </a:rPr>
              <a:t>		} finally {</a:t>
            </a:r>
          </a:p>
          <a:p>
            <a:r>
              <a:rPr lang="en-US" altLang="en-US" sz="1200" b="1" dirty="0">
                <a:solidFill>
                  <a:srgbClr val="000000"/>
                </a:solidFill>
                <a:latin typeface="Courier New" panose="02070309020205020404" pitchFamily="49" charset="0"/>
                <a:cs typeface="Courier New" panose="02070309020205020404" pitchFamily="49" charset="0"/>
              </a:rPr>
              <a:t>          if (</a:t>
            </a:r>
            <a:r>
              <a:rPr lang="en-US" altLang="en-US" sz="1200" b="1" dirty="0" err="1">
                <a:solidFill>
                  <a:srgbClr val="000000"/>
                </a:solidFill>
                <a:latin typeface="Courier New" panose="02070309020205020404" pitchFamily="49" charset="0"/>
                <a:cs typeface="Courier New" panose="02070309020205020404" pitchFamily="49" charset="0"/>
              </a:rPr>
              <a:t>stmt</a:t>
            </a:r>
            <a:r>
              <a:rPr lang="en-US" altLang="en-US" sz="1200" b="1" dirty="0">
                <a:solidFill>
                  <a:srgbClr val="000000"/>
                </a:solidFill>
                <a:latin typeface="Courier New" panose="02070309020205020404" pitchFamily="49" charset="0"/>
                <a:cs typeface="Courier New" panose="02070309020205020404" pitchFamily="49" charset="0"/>
              </a:rPr>
              <a:t>!=null) try { </a:t>
            </a:r>
            <a:r>
              <a:rPr lang="en-US" altLang="en-US" sz="1200" b="1" dirty="0" err="1">
                <a:solidFill>
                  <a:srgbClr val="000000"/>
                </a:solidFill>
                <a:latin typeface="Courier New" panose="02070309020205020404" pitchFamily="49" charset="0"/>
                <a:cs typeface="Courier New" panose="02070309020205020404" pitchFamily="49" charset="0"/>
              </a:rPr>
              <a:t>stmt.close</a:t>
            </a:r>
            <a:r>
              <a:rPr lang="en-US" altLang="en-US" sz="1200" b="1" dirty="0">
                <a:solidFill>
                  <a:srgbClr val="000000"/>
                </a:solidFill>
                <a:latin typeface="Courier New" panose="02070309020205020404" pitchFamily="49" charset="0"/>
                <a:cs typeface="Courier New" panose="02070309020205020404" pitchFamily="49" charset="0"/>
              </a:rPr>
              <a:t>(); }</a:t>
            </a:r>
          </a:p>
          <a:p>
            <a:r>
              <a:rPr lang="en-US" altLang="en-US" sz="1200" b="1" dirty="0">
                <a:solidFill>
                  <a:srgbClr val="000000"/>
                </a:solidFill>
                <a:latin typeface="Courier New" panose="02070309020205020404" pitchFamily="49" charset="0"/>
                <a:cs typeface="Courier New" panose="02070309020205020404" pitchFamily="49" charset="0"/>
              </a:rPr>
              <a:t>          catch(</a:t>
            </a:r>
            <a:r>
              <a:rPr lang="en-US" altLang="en-US" sz="1200" b="1" dirty="0" err="1">
                <a:solidFill>
                  <a:srgbClr val="000000"/>
                </a:solidFill>
                <a:latin typeface="Courier New" panose="02070309020205020404" pitchFamily="49" charset="0"/>
                <a:cs typeface="Courier New" panose="02070309020205020404" pitchFamily="49" charset="0"/>
              </a:rPr>
              <a:t>SQLException</a:t>
            </a:r>
            <a:r>
              <a:rPr lang="en-US" altLang="en-US" sz="1200" b="1" dirty="0">
                <a:solidFill>
                  <a:srgbClr val="000000"/>
                </a:solidFill>
                <a:latin typeface="Courier New" panose="02070309020205020404" pitchFamily="49" charset="0"/>
                <a:cs typeface="Courier New" panose="02070309020205020404" pitchFamily="49" charset="0"/>
              </a:rPr>
              <a:t> e) { /* ignore it */ }</a:t>
            </a:r>
          </a:p>
          <a:p>
            <a:r>
              <a:rPr lang="en-US" altLang="en-US" sz="1200" b="1" dirty="0">
                <a:solidFill>
                  <a:srgbClr val="000000"/>
                </a:solidFill>
                <a:latin typeface="Courier New" panose="02070309020205020404" pitchFamily="49" charset="0"/>
                <a:cs typeface="Courier New" panose="02070309020205020404" pitchFamily="49" charset="0"/>
              </a:rPr>
              <a:t>       </a:t>
            </a:r>
            <a:r>
              <a:rPr lang="en-US" altLang="en-US" sz="1200" b="1" dirty="0">
                <a:solidFill>
                  <a:srgbClr val="7F0055"/>
                </a:solidFill>
                <a:latin typeface="Courier New" panose="02070309020205020404" pitchFamily="49" charset="0"/>
                <a:cs typeface="Courier New" panose="02070309020205020404" pitchFamily="49" charset="0"/>
              </a:rPr>
              <a:t>return</a:t>
            </a:r>
            <a:r>
              <a:rPr lang="en-US" altLang="en-US" sz="1200" b="1" dirty="0">
                <a:solidFill>
                  <a:srgbClr val="000000"/>
                </a:solidFill>
                <a:latin typeface="Courier New" panose="02070309020205020404" pitchFamily="49" charset="0"/>
                <a:cs typeface="Courier New" panose="02070309020205020404" pitchFamily="49" charset="0"/>
              </a:rPr>
              <a:t> list;</a:t>
            </a:r>
            <a:endParaRPr lang="en-US" altLang="en-US" sz="1200" b="1" dirty="0">
              <a:latin typeface="Courier New" panose="02070309020205020404" pitchFamily="49" charset="0"/>
              <a:cs typeface="Courier New" panose="02070309020205020404" pitchFamily="49" charset="0"/>
            </a:endParaRPr>
          </a:p>
          <a:p>
            <a:r>
              <a:rPr lang="en-US" altLang="en-US" sz="12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028779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5BDB831E-87F5-BC4D-8CE1-B8800C81CBB2}"/>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using JDBC (3)</a:t>
            </a:r>
            <a:endParaRPr lang="th-TH" altLang="en-US" sz="2400" dirty="0">
              <a:solidFill>
                <a:schemeClr val="bg1"/>
              </a:solidFill>
            </a:endParaRPr>
          </a:p>
        </p:txBody>
      </p:sp>
      <p:sp>
        <p:nvSpPr>
          <p:cNvPr id="304131" name="Text Box 3">
            <a:extLst>
              <a:ext uri="{FF2B5EF4-FFF2-40B4-BE49-F238E27FC236}">
                <a16:creationId xmlns:a16="http://schemas.microsoft.com/office/drawing/2014/main" id="{6446F048-8B18-C544-867D-932DABF61CE8}"/>
              </a:ext>
            </a:extLst>
          </p:cNvPr>
          <p:cNvSpPr txBox="1">
            <a:spLocks noChangeArrowheads="1"/>
          </p:cNvSpPr>
          <p:nvPr/>
        </p:nvSpPr>
        <p:spPr bwMode="auto">
          <a:xfrm>
            <a:off x="1469232" y="1139429"/>
            <a:ext cx="6318647" cy="3416320"/>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006600"/>
                </a:solidFill>
                <a:latin typeface="Courier New" panose="02070309020205020404" pitchFamily="49" charset="0"/>
                <a:cs typeface="Courier New" panose="02070309020205020404" pitchFamily="49" charset="0"/>
              </a:rPr>
              <a:t>/** convert a </a:t>
            </a:r>
            <a:r>
              <a:rPr lang="en-US" altLang="en-US" sz="1350" b="1" dirty="0" err="1">
                <a:solidFill>
                  <a:srgbClr val="006600"/>
                </a:solidFill>
                <a:latin typeface="Courier New" panose="02070309020205020404" pitchFamily="49" charset="0"/>
                <a:cs typeface="Courier New" panose="02070309020205020404" pitchFamily="49" charset="0"/>
              </a:rPr>
              <a:t>ResultSet</a:t>
            </a:r>
            <a:r>
              <a:rPr lang="en-US" altLang="en-US" sz="1350" b="1" dirty="0">
                <a:solidFill>
                  <a:srgbClr val="006600"/>
                </a:solidFill>
                <a:latin typeface="Courier New" panose="02070309020205020404" pitchFamily="49" charset="0"/>
                <a:cs typeface="Courier New" panose="02070309020205020404" pitchFamily="49" charset="0"/>
              </a:rPr>
              <a:t> entry to a City object */</a:t>
            </a:r>
          </a:p>
          <a:p>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private</a:t>
            </a:r>
            <a:r>
              <a:rPr lang="en-US" altLang="en-US" sz="1350" b="1" dirty="0">
                <a:solidFill>
                  <a:srgbClr val="000000"/>
                </a:solidFill>
                <a:latin typeface="Courier New" panose="02070309020205020404" pitchFamily="49" charset="0"/>
                <a:cs typeface="Courier New" panose="02070309020205020404" pitchFamily="49" charset="0"/>
              </a:rPr>
              <a:t> City </a:t>
            </a:r>
            <a:r>
              <a:rPr lang="en-US" altLang="en-US" sz="1350" b="1" dirty="0" err="1">
                <a:solidFill>
                  <a:srgbClr val="000000"/>
                </a:solidFill>
                <a:latin typeface="Courier New" panose="02070309020205020404" pitchFamily="49" charset="0"/>
                <a:cs typeface="Courier New" panose="02070309020205020404" pitchFamily="49" charset="0"/>
              </a:rPr>
              <a:t>resultSetToCity</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err="1">
                <a:solidFill>
                  <a:srgbClr val="000000"/>
                </a:solidFill>
                <a:latin typeface="Courier New" panose="02070309020205020404" pitchFamily="49" charset="0"/>
                <a:cs typeface="Courier New" panose="02070309020205020404" pitchFamily="49" charset="0"/>
              </a:rPr>
              <a:t>ResultSet</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rs</a:t>
            </a:r>
            <a:r>
              <a:rPr lang="en-US" altLang="en-US" sz="1350" b="1" dirty="0">
                <a:solidFill>
                  <a:srgbClr val="000000"/>
                </a:solidFill>
                <a:latin typeface="Courier New" panose="02070309020205020404" pitchFamily="49" charset="0"/>
                <a:cs typeface="Courier New" panose="02070309020205020404" pitchFamily="49" charset="0"/>
              </a:rPr>
              <a:t>) </a:t>
            </a: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throws </a:t>
            </a:r>
            <a:r>
              <a:rPr lang="en-US" altLang="en-US" sz="1350" b="1" dirty="0" err="1">
                <a:solidFill>
                  <a:srgbClr val="000000"/>
                </a:solidFill>
                <a:latin typeface="Courier New" panose="02070309020205020404" pitchFamily="49" charset="0"/>
                <a:cs typeface="Courier New" panose="02070309020205020404" pitchFamily="49" charset="0"/>
              </a:rPr>
              <a:t>SQLException</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City city = </a:t>
            </a:r>
            <a:r>
              <a:rPr lang="en-US" altLang="en-US" sz="1350" b="1" dirty="0">
                <a:solidFill>
                  <a:srgbClr val="7F0055"/>
                </a:solidFill>
                <a:latin typeface="Courier New" panose="02070309020205020404" pitchFamily="49" charset="0"/>
                <a:cs typeface="Courier New" panose="02070309020205020404" pitchFamily="49" charset="0"/>
              </a:rPr>
              <a:t>null</a:t>
            </a:r>
            <a:r>
              <a:rPr lang="en-US" altLang="en-US" sz="1350" b="1" dirty="0">
                <a:solidFill>
                  <a:srgbClr val="000000"/>
                </a:solidFill>
                <a:latin typeface="Courier New" panose="02070309020205020404" pitchFamily="49" charset="0"/>
                <a:cs typeface="Courier New" panose="02070309020205020404" pitchFamily="49" charset="0"/>
              </a:rPr>
              <a:t>;</a:t>
            </a:r>
          </a:p>
          <a:p>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Integer id = </a:t>
            </a:r>
            <a:r>
              <a:rPr lang="en-US" altLang="en-US" sz="1350" b="1" dirty="0" err="1">
                <a:solidFill>
                  <a:srgbClr val="000000"/>
                </a:solidFill>
                <a:latin typeface="Courier New" panose="02070309020205020404" pitchFamily="49" charset="0"/>
                <a:cs typeface="Courier New" panose="02070309020205020404" pitchFamily="49" charset="0"/>
              </a:rPr>
              <a:t>rs.getInt</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a:solidFill>
                  <a:srgbClr val="2A00FF"/>
                </a:solidFill>
                <a:latin typeface="Courier New" panose="02070309020205020404" pitchFamily="49" charset="0"/>
                <a:cs typeface="Courier New" panose="02070309020205020404" pitchFamily="49" charset="0"/>
              </a:rPr>
              <a:t>"id"</a:t>
            </a:r>
            <a:r>
              <a:rPr lang="en-US" altLang="en-US" sz="1350" b="1" dirty="0">
                <a:solidFill>
                  <a:srgbClr val="000000"/>
                </a:solidFill>
                <a:latin typeface="Courier New" panose="02070309020205020404" pitchFamily="49" charset="0"/>
                <a:cs typeface="Courier New" panose="02070309020205020404" pitchFamily="49" charset="0"/>
              </a:rPr>
              <a:t>);</a:t>
            </a: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339933"/>
                </a:solidFill>
                <a:latin typeface="Courier New" panose="02070309020205020404" pitchFamily="49" charset="0"/>
                <a:cs typeface="Courier New" panose="02070309020205020404" pitchFamily="49" charset="0"/>
              </a:rPr>
              <a:t>// is this city already in cache? if so, use it</a:t>
            </a: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if </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cache.contains</a:t>
            </a:r>
            <a:r>
              <a:rPr lang="en-US" altLang="en-US" sz="1350" b="1" dirty="0">
                <a:solidFill>
                  <a:srgbClr val="000000"/>
                </a:solidFill>
                <a:latin typeface="Courier New" panose="02070309020205020404" pitchFamily="49" charset="0"/>
                <a:cs typeface="Courier New" panose="02070309020205020404" pitchFamily="49" charset="0"/>
              </a:rPr>
              <a:t>(id) ) city = </a:t>
            </a:r>
            <a:r>
              <a:rPr lang="en-US" altLang="en-US" sz="1350" b="1" dirty="0" err="1">
                <a:solidFill>
                  <a:srgbClr val="000000"/>
                </a:solidFill>
                <a:latin typeface="Courier New" panose="02070309020205020404" pitchFamily="49" charset="0"/>
                <a:cs typeface="Courier New" panose="02070309020205020404" pitchFamily="49" charset="0"/>
              </a:rPr>
              <a:t>cache.get</a:t>
            </a:r>
            <a:r>
              <a:rPr lang="en-US" altLang="en-US" sz="1350" b="1" dirty="0">
                <a:solidFill>
                  <a:srgbClr val="000000"/>
                </a:solidFill>
                <a:latin typeface="Courier New" panose="02070309020205020404" pitchFamily="49" charset="0"/>
                <a:cs typeface="Courier New" panose="02070309020205020404" pitchFamily="49" charset="0"/>
              </a:rPr>
              <a:t>(id);</a:t>
            </a:r>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3F7F5F"/>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else </a:t>
            </a:r>
            <a:r>
              <a:rPr lang="en-US" altLang="en-US" sz="1350" b="1" dirty="0">
                <a:solidFill>
                  <a:srgbClr val="000000"/>
                </a:solidFill>
                <a:latin typeface="Courier New" panose="02070309020205020404" pitchFamily="49" charset="0"/>
                <a:cs typeface="Courier New" panose="02070309020205020404" pitchFamily="49" charset="0"/>
              </a:rPr>
              <a:t>city = </a:t>
            </a:r>
            <a:r>
              <a:rPr lang="en-US" altLang="en-US" sz="1350" b="1" dirty="0">
                <a:solidFill>
                  <a:srgbClr val="7F0055"/>
                </a:solidFill>
                <a:latin typeface="Courier New" panose="02070309020205020404" pitchFamily="49" charset="0"/>
                <a:cs typeface="Courier New" panose="02070309020205020404" pitchFamily="49" charset="0"/>
              </a:rPr>
              <a:t>new</a:t>
            </a:r>
            <a:r>
              <a:rPr lang="en-US" altLang="en-US" sz="1350" b="1" dirty="0">
                <a:solidFill>
                  <a:srgbClr val="000000"/>
                </a:solidFill>
                <a:latin typeface="Courier New" panose="02070309020205020404" pitchFamily="49" charset="0"/>
                <a:cs typeface="Courier New" panose="02070309020205020404" pitchFamily="49" charset="0"/>
              </a:rPr>
              <a:t> City();</a:t>
            </a:r>
          </a:p>
          <a:p>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city.setId</a:t>
            </a:r>
            <a:r>
              <a:rPr lang="en-US" altLang="en-US" sz="1350" b="1" dirty="0">
                <a:solidFill>
                  <a:srgbClr val="000000"/>
                </a:solidFill>
                <a:latin typeface="Courier New" panose="02070309020205020404" pitchFamily="49" charset="0"/>
                <a:cs typeface="Courier New" panose="02070309020205020404" pitchFamily="49" charset="0"/>
              </a:rPr>
              <a:t>(id);</a:t>
            </a:r>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city.setName</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rs.getString</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a:solidFill>
                  <a:srgbClr val="2A00FF"/>
                </a:solidFill>
                <a:latin typeface="Courier New" panose="02070309020205020404" pitchFamily="49" charset="0"/>
                <a:cs typeface="Courier New" panose="02070309020205020404" pitchFamily="49" charset="0"/>
              </a:rPr>
              <a:t>"Name"</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city.setDistrict</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rs.getString</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a:solidFill>
                  <a:srgbClr val="2A00FF"/>
                </a:solidFill>
                <a:latin typeface="Courier New" panose="02070309020205020404" pitchFamily="49" charset="0"/>
                <a:cs typeface="Courier New" panose="02070309020205020404" pitchFamily="49" charset="0"/>
              </a:rPr>
              <a:t>"District"</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city.setPopulation</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rs.getInt</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a:solidFill>
                  <a:srgbClr val="2A00FF"/>
                </a:solidFill>
                <a:latin typeface="Courier New" panose="02070309020205020404" pitchFamily="49" charset="0"/>
                <a:cs typeface="Courier New" panose="02070309020205020404" pitchFamily="49" charset="0"/>
              </a:rPr>
              <a:t>"Population"</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String </a:t>
            </a:r>
            <a:r>
              <a:rPr lang="en-US" altLang="en-US" sz="1350" b="1" dirty="0" err="1">
                <a:solidFill>
                  <a:srgbClr val="000000"/>
                </a:solidFill>
                <a:latin typeface="Courier New" panose="02070309020205020404" pitchFamily="49" charset="0"/>
                <a:cs typeface="Courier New" panose="02070309020205020404" pitchFamily="49" charset="0"/>
              </a:rPr>
              <a:t>countrycode</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err="1">
                <a:solidFill>
                  <a:srgbClr val="000000"/>
                </a:solidFill>
                <a:latin typeface="Courier New" panose="02070309020205020404" pitchFamily="49" charset="0"/>
                <a:cs typeface="Courier New" panose="02070309020205020404" pitchFamily="49" charset="0"/>
              </a:rPr>
              <a:t>rs.getString</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a:solidFill>
                  <a:srgbClr val="2A00FF"/>
                </a:solidFill>
                <a:latin typeface="Courier New" panose="02070309020205020404" pitchFamily="49" charset="0"/>
                <a:cs typeface="Courier New" panose="02070309020205020404" pitchFamily="49" charset="0"/>
              </a:rPr>
              <a:t>"</a:t>
            </a:r>
            <a:r>
              <a:rPr lang="en-US" altLang="en-US" sz="1350" b="1" dirty="0" err="1">
                <a:solidFill>
                  <a:srgbClr val="2A00FF"/>
                </a:solidFill>
                <a:latin typeface="Courier New" panose="02070309020205020404" pitchFamily="49" charset="0"/>
                <a:cs typeface="Courier New" panose="02070309020205020404" pitchFamily="49" charset="0"/>
              </a:rPr>
              <a:t>countrycode</a:t>
            </a:r>
            <a:r>
              <a:rPr lang="en-US" altLang="en-US" sz="1350" b="1" dirty="0">
                <a:solidFill>
                  <a:srgbClr val="2A00FF"/>
                </a:solidFill>
                <a:latin typeface="Courier New" panose="02070309020205020404" pitchFamily="49" charset="0"/>
                <a:cs typeface="Courier New" panose="02070309020205020404" pitchFamily="49" charset="0"/>
              </a:rPr>
              <a:t>"</a:t>
            </a:r>
            <a:r>
              <a:rPr lang="en-US" altLang="en-US" sz="1350" b="1" dirty="0">
                <a:solidFill>
                  <a:srgbClr val="000000"/>
                </a:solidFill>
                <a:latin typeface="Courier New" panose="02070309020205020404" pitchFamily="49" charset="0"/>
                <a:cs typeface="Courier New" panose="02070309020205020404" pitchFamily="49" charset="0"/>
              </a:rPr>
              <a:t>);</a:t>
            </a:r>
            <a:endParaRPr lang="en-US" altLang="en-US" sz="1350" b="1" dirty="0">
              <a:latin typeface="Courier New" panose="02070309020205020404" pitchFamily="49" charset="0"/>
              <a:cs typeface="Courier New" panose="02070309020205020404" pitchFamily="49" charset="0"/>
            </a:endParaRPr>
          </a:p>
          <a:p>
            <a:endParaRPr lang="en-US" altLang="en-US" sz="135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18996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A6B304FF-F458-6E40-9B06-4680466B5218}"/>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using JDBC (4)</a:t>
            </a:r>
            <a:endParaRPr lang="th-TH" altLang="en-US" sz="2400" dirty="0">
              <a:solidFill>
                <a:schemeClr val="bg1"/>
              </a:solidFill>
            </a:endParaRPr>
          </a:p>
        </p:txBody>
      </p:sp>
      <p:sp>
        <p:nvSpPr>
          <p:cNvPr id="305155" name="Text Box 3">
            <a:extLst>
              <a:ext uri="{FF2B5EF4-FFF2-40B4-BE49-F238E27FC236}">
                <a16:creationId xmlns:a16="http://schemas.microsoft.com/office/drawing/2014/main" id="{CAE36E66-3BB2-0747-9B4F-3196A511BC39}"/>
              </a:ext>
            </a:extLst>
          </p:cNvPr>
          <p:cNvSpPr txBox="1">
            <a:spLocks noChangeArrowheads="1"/>
          </p:cNvSpPr>
          <p:nvPr/>
        </p:nvSpPr>
        <p:spPr bwMode="auto">
          <a:xfrm>
            <a:off x="1447800" y="1428750"/>
            <a:ext cx="6684168" cy="2169825"/>
          </a:xfrm>
          <a:prstGeom prst="rect">
            <a:avLst/>
          </a:prstGeom>
          <a:solidFill>
            <a:schemeClr val="bg1"/>
          </a:solidFill>
          <a:ln w="12700">
            <a:solidFill>
              <a:srgbClr val="333399"/>
            </a:solidFill>
            <a:miter lim="800000"/>
            <a:headEnd/>
            <a:tailEnd/>
          </a:ln>
          <a:effectLst/>
        </p:spPr>
        <p:txBody>
          <a:bodyPr wrap="square">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  		</a:t>
            </a:r>
            <a:r>
              <a:rPr lang="en-US" altLang="en-US" sz="1350" b="1">
                <a:solidFill>
                  <a:srgbClr val="3F7F5F"/>
                </a:solidFill>
                <a:latin typeface="Courier New" panose="02070309020205020404" pitchFamily="49" charset="0"/>
                <a:cs typeface="Courier New" panose="02070309020205020404" pitchFamily="49" charset="0"/>
              </a:rPr>
              <a:t>// add this city to the cache</a:t>
            </a:r>
            <a:endParaRPr lang="en-US" altLang="en-US" sz="1350" b="1">
              <a:solidFill>
                <a:srgbClr val="000000"/>
              </a:solidFill>
              <a:latin typeface="Courier New" panose="02070309020205020404" pitchFamily="49" charset="0"/>
              <a:cs typeface="Courier New" panose="02070309020205020404" pitchFamily="49" charset="0"/>
            </a:endParaRPr>
          </a:p>
          <a:p>
            <a:r>
              <a:rPr lang="en-US" altLang="en-US" sz="1350" b="1">
                <a:solidFill>
                  <a:srgbClr val="7F0055"/>
                </a:solidFill>
                <a:latin typeface="Courier New" panose="02070309020205020404" pitchFamily="49" charset="0"/>
                <a:cs typeface="Courier New" panose="02070309020205020404" pitchFamily="49" charset="0"/>
              </a:rPr>
              <a:t>		if</a:t>
            </a:r>
            <a:r>
              <a:rPr lang="en-US" altLang="en-US" sz="1350" b="1">
                <a:solidFill>
                  <a:srgbClr val="000000"/>
                </a:solidFill>
                <a:latin typeface="Courier New" panose="02070309020205020404" pitchFamily="49" charset="0"/>
                <a:cs typeface="Courier New" panose="02070309020205020404" pitchFamily="49" charset="0"/>
              </a:rPr>
              <a:t> ( ! </a:t>
            </a:r>
            <a:r>
              <a:rPr lang="en-US" altLang="en-US" sz="1350" b="1">
                <a:solidFill>
                  <a:srgbClr val="0000C0"/>
                </a:solidFill>
                <a:latin typeface="Courier New" panose="02070309020205020404" pitchFamily="49" charset="0"/>
                <a:cs typeface="Courier New" panose="02070309020205020404" pitchFamily="49" charset="0"/>
              </a:rPr>
              <a:t>cache</a:t>
            </a:r>
            <a:r>
              <a:rPr lang="en-US" altLang="en-US" sz="1350" b="1">
                <a:solidFill>
                  <a:srgbClr val="000000"/>
                </a:solidFill>
                <a:latin typeface="Courier New" panose="02070309020205020404" pitchFamily="49" charset="0"/>
                <a:cs typeface="Courier New" panose="02070309020205020404" pitchFamily="49" charset="0"/>
              </a:rPr>
              <a:t>.containsKey(id) ) </a:t>
            </a:r>
            <a:r>
              <a:rPr lang="en-US" altLang="en-US" sz="1350" b="1">
                <a:solidFill>
                  <a:srgbClr val="0000C0"/>
                </a:solidFill>
                <a:latin typeface="Courier New" panose="02070309020205020404" pitchFamily="49" charset="0"/>
                <a:cs typeface="Courier New" panose="02070309020205020404" pitchFamily="49" charset="0"/>
              </a:rPr>
              <a:t>cache</a:t>
            </a:r>
            <a:r>
              <a:rPr lang="en-US" altLang="en-US" sz="1350" b="1">
                <a:solidFill>
                  <a:srgbClr val="000000"/>
                </a:solidFill>
                <a:latin typeface="Courier New" panose="02070309020205020404" pitchFamily="49" charset="0"/>
                <a:cs typeface="Courier New" panose="02070309020205020404" pitchFamily="49" charset="0"/>
              </a:rPr>
              <a:t>.put(id, city);</a:t>
            </a:r>
          </a:p>
          <a:p>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3F7F5F"/>
                </a:solidFill>
                <a:latin typeface="Courier New" panose="02070309020205020404" pitchFamily="49" charset="0"/>
                <a:cs typeface="Courier New" panose="02070309020205020404" pitchFamily="49" charset="0"/>
              </a:rPr>
              <a:t>// now get reference to the country this city refers</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i="1">
                <a:solidFill>
                  <a:srgbClr val="0000C0"/>
                </a:solidFill>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logger</a:t>
            </a:r>
            <a:r>
              <a:rPr lang="en-US" altLang="en-US" sz="1350" b="1">
                <a:solidFill>
                  <a:srgbClr val="000000"/>
                </a:solidFill>
                <a:latin typeface="Courier New" panose="02070309020205020404" pitchFamily="49" charset="0"/>
                <a:cs typeface="Courier New" panose="02070309020205020404" pitchFamily="49" charset="0"/>
              </a:rPr>
              <a:t>.info(</a:t>
            </a:r>
            <a:r>
              <a:rPr lang="en-US" altLang="en-US" sz="1350" b="1">
                <a:solidFill>
                  <a:srgbClr val="2A00FF"/>
                </a:solidFill>
                <a:latin typeface="Courier New" panose="02070309020205020404" pitchFamily="49" charset="0"/>
                <a:cs typeface="Courier New" panose="02070309020205020404" pitchFamily="49" charset="0"/>
              </a:rPr>
              <a:t>"get country for city "</a:t>
            </a:r>
            <a:r>
              <a:rPr lang="en-US" altLang="en-US" sz="1350" b="1">
                <a:solidFill>
                  <a:srgbClr val="000000"/>
                </a:solidFill>
                <a:latin typeface="Courier New" panose="02070309020205020404" pitchFamily="49" charset="0"/>
                <a:cs typeface="Courier New" panose="02070309020205020404" pitchFamily="49" charset="0"/>
              </a:rPr>
              <a:t>+city.getName() );</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Country country = </a:t>
            </a:r>
            <a:r>
              <a:rPr lang="en-US" altLang="en-US" sz="1350" b="1">
                <a:solidFill>
                  <a:srgbClr val="0000C0"/>
                </a:solidFill>
                <a:latin typeface="Courier New" panose="02070309020205020404" pitchFamily="49" charset="0"/>
                <a:cs typeface="Courier New" panose="02070309020205020404" pitchFamily="49" charset="0"/>
              </a:rPr>
              <a:t>countryDao</a:t>
            </a:r>
            <a:r>
              <a:rPr lang="en-US" altLang="en-US" sz="1350" b="1">
                <a:solidFill>
                  <a:srgbClr val="000000"/>
                </a:solidFill>
                <a:latin typeface="Courier New" panose="02070309020205020404" pitchFamily="49" charset="0"/>
                <a:cs typeface="Courier New" panose="02070309020205020404" pitchFamily="49" charset="0"/>
              </a:rPr>
              <a:t>.findById( countrycode );</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city.setCountry( country );</a:t>
            </a:r>
            <a:endParaRPr lang="en-US" altLang="en-US" sz="1350" b="1">
              <a:solidFill>
                <a:srgbClr val="006600"/>
              </a:solidFill>
              <a:latin typeface="Courier New" panose="02070309020205020404" pitchFamily="49" charset="0"/>
              <a:cs typeface="Courier New" panose="02070309020205020404" pitchFamily="49" charset="0"/>
            </a:endParaRPr>
          </a:p>
          <a:p>
            <a:endParaRPr lang="en-US" altLang="en-US" sz="1350" b="1">
              <a:solidFill>
                <a:srgbClr val="000000"/>
              </a:solidFill>
              <a:latin typeface="Courier New" panose="02070309020205020404" pitchFamily="49" charset="0"/>
              <a:cs typeface="Courier New" panose="02070309020205020404" pitchFamily="49" charset="0"/>
            </a:endParaRPr>
          </a:p>
          <a:p>
            <a:r>
              <a:rPr lang="en-US" altLang="en-US" sz="1350" b="1">
                <a:solidFill>
                  <a:srgbClr val="7F0055"/>
                </a:solidFill>
                <a:latin typeface="Courier New" panose="02070309020205020404" pitchFamily="49" charset="0"/>
                <a:cs typeface="Courier New" panose="02070309020205020404" pitchFamily="49" charset="0"/>
              </a:rPr>
              <a:t>		return</a:t>
            </a:r>
            <a:r>
              <a:rPr lang="en-US" altLang="en-US" sz="1350" b="1">
                <a:solidFill>
                  <a:srgbClr val="000000"/>
                </a:solidFill>
                <a:latin typeface="Courier New" panose="02070309020205020404" pitchFamily="49" charset="0"/>
                <a:cs typeface="Courier New" panose="02070309020205020404" pitchFamily="49" charset="0"/>
              </a:rPr>
              <a:t> city;</a:t>
            </a:r>
          </a:p>
          <a:p>
            <a:r>
              <a:rPr lang="en-US" altLang="en-US" sz="1350" b="1">
                <a:solidFill>
                  <a:srgbClr val="00000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434066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1F6508DD-FAFC-9D4D-B433-6E5A8F67CEB5}"/>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Why </a:t>
            </a:r>
            <a:r>
              <a:rPr lang="en-US" altLang="en-US" sz="2400" dirty="0" err="1">
                <a:solidFill>
                  <a:schemeClr val="bg1"/>
                </a:solidFill>
              </a:rPr>
              <a:t>CityDao</a:t>
            </a:r>
            <a:r>
              <a:rPr lang="en-US" altLang="en-US" sz="2400" dirty="0">
                <a:solidFill>
                  <a:schemeClr val="bg1"/>
                </a:solidFill>
              </a:rPr>
              <a:t> Needs a Cache</a:t>
            </a:r>
          </a:p>
        </p:txBody>
      </p:sp>
      <p:sp>
        <p:nvSpPr>
          <p:cNvPr id="306179" name="Rectangle 3">
            <a:extLst>
              <a:ext uri="{FF2B5EF4-FFF2-40B4-BE49-F238E27FC236}">
                <a16:creationId xmlns:a16="http://schemas.microsoft.com/office/drawing/2014/main" id="{6829542E-F76E-E34C-9EEA-8DD37B204ACA}"/>
              </a:ext>
            </a:extLst>
          </p:cNvPr>
          <p:cNvSpPr>
            <a:spLocks noGrp="1" noChangeArrowheads="1"/>
          </p:cNvSpPr>
          <p:nvPr>
            <p:ph type="body" idx="4294967295"/>
          </p:nvPr>
        </p:nvSpPr>
        <p:spPr>
          <a:xfrm>
            <a:off x="1676400" y="1047750"/>
            <a:ext cx="7010400" cy="3394075"/>
          </a:xfrm>
        </p:spPr>
        <p:txBody>
          <a:bodyPr>
            <a:normAutofit fontScale="85000" lnSpcReduction="20000"/>
          </a:bodyPr>
          <a:lstStyle/>
          <a:p>
            <a:pPr>
              <a:buFont typeface="Wingdings" pitchFamily="2" charset="2"/>
              <a:buNone/>
            </a:pPr>
            <a:r>
              <a:rPr lang="en-US" altLang="en-US" sz="2400" dirty="0"/>
              <a:t>What if the application requests </a:t>
            </a:r>
            <a:r>
              <a:rPr lang="en-US" altLang="en-US" sz="2400" dirty="0" err="1"/>
              <a:t>cityDao.find</a:t>
            </a:r>
            <a:r>
              <a:rPr lang="en-US" altLang="en-US" sz="2400" dirty="0"/>
              <a:t>("Bangkok")</a:t>
            </a:r>
          </a:p>
          <a:p>
            <a:pPr>
              <a:buFont typeface="Wingdings" pitchFamily="2" charset="2"/>
              <a:buNone/>
            </a:pPr>
            <a:r>
              <a:rPr lang="en-US" altLang="en-US" sz="2400" dirty="0"/>
              <a:t>two times?</a:t>
            </a:r>
          </a:p>
          <a:p>
            <a:r>
              <a:rPr lang="en-US" altLang="en-US" sz="2400" dirty="0"/>
              <a:t>We should return the same object each time.</a:t>
            </a:r>
          </a:p>
          <a:p>
            <a:r>
              <a:rPr lang="en-US" altLang="en-US" sz="2400" dirty="0"/>
              <a:t>Necessary to avoid infinite loops:</a:t>
            </a:r>
          </a:p>
          <a:p>
            <a:pPr lvl="1">
              <a:spcBef>
                <a:spcPct val="40000"/>
              </a:spcBef>
              <a:buFont typeface="Wingdings" pitchFamily="2" charset="2"/>
              <a:buAutoNum type="arabicPeriod"/>
            </a:pPr>
            <a:r>
              <a:rPr lang="en-US" altLang="en-US" sz="1500" dirty="0" err="1"/>
              <a:t>cityDao</a:t>
            </a:r>
            <a:r>
              <a:rPr lang="en-US" altLang="en-US" sz="1500" dirty="0"/>
              <a:t> uses JDBC and gets data for Bangkok </a:t>
            </a:r>
          </a:p>
          <a:p>
            <a:pPr lvl="1">
              <a:spcBef>
                <a:spcPct val="40000"/>
              </a:spcBef>
              <a:buFont typeface="Wingdings" pitchFamily="2" charset="2"/>
              <a:buAutoNum type="arabicPeriod"/>
            </a:pPr>
            <a:r>
              <a:rPr lang="en-US" altLang="en-US" sz="1500" dirty="0"/>
              <a:t>the </a:t>
            </a:r>
            <a:r>
              <a:rPr lang="en-US" altLang="en-US" sz="1500" dirty="0" err="1"/>
              <a:t>countrycode</a:t>
            </a:r>
            <a:r>
              <a:rPr lang="en-US" altLang="en-US" sz="1500" dirty="0"/>
              <a:t> for Bangkok is "THA".  </a:t>
            </a:r>
            <a:r>
              <a:rPr lang="en-US" altLang="en-US" sz="1500" dirty="0" err="1"/>
              <a:t>cityDao</a:t>
            </a:r>
            <a:r>
              <a:rPr lang="en-US" altLang="en-US" sz="1500" dirty="0"/>
              <a:t> must convert this to a country object reference.</a:t>
            </a:r>
          </a:p>
          <a:p>
            <a:pPr lvl="1">
              <a:spcBef>
                <a:spcPct val="40000"/>
              </a:spcBef>
              <a:buFont typeface="Wingdings" pitchFamily="2" charset="2"/>
              <a:buAutoNum type="arabicPeriod"/>
            </a:pPr>
            <a:r>
              <a:rPr lang="en-US" altLang="en-US" sz="1500" dirty="0" err="1"/>
              <a:t>cityDao</a:t>
            </a:r>
            <a:r>
              <a:rPr lang="en-US" altLang="en-US" sz="1500" dirty="0"/>
              <a:t> calls </a:t>
            </a:r>
            <a:r>
              <a:rPr lang="en-US" altLang="en-US" sz="1500" dirty="0" err="1"/>
              <a:t>countryDao.findById</a:t>
            </a:r>
            <a:r>
              <a:rPr lang="en-US" altLang="en-US" sz="1500" dirty="0"/>
              <a:t>( "THA" )</a:t>
            </a:r>
          </a:p>
          <a:p>
            <a:pPr lvl="1">
              <a:spcBef>
                <a:spcPct val="40000"/>
              </a:spcBef>
              <a:buFont typeface="Wingdings" pitchFamily="2" charset="2"/>
              <a:buAutoNum type="arabicPeriod"/>
            </a:pPr>
            <a:r>
              <a:rPr lang="en-US" altLang="en-US" sz="1500" dirty="0" err="1"/>
              <a:t>countryDao</a:t>
            </a:r>
            <a:r>
              <a:rPr lang="en-US" altLang="en-US" sz="1500" dirty="0"/>
              <a:t> finds Thailand, and the capital city has a </a:t>
            </a:r>
            <a:r>
              <a:rPr lang="en-US" altLang="en-US" sz="1500" dirty="0" err="1"/>
              <a:t>cityID</a:t>
            </a:r>
            <a:r>
              <a:rPr lang="en-US" altLang="en-US" sz="1500" dirty="0"/>
              <a:t> = 3320. It must convert this to a city reference.</a:t>
            </a:r>
          </a:p>
          <a:p>
            <a:pPr lvl="1">
              <a:spcBef>
                <a:spcPct val="40000"/>
              </a:spcBef>
              <a:buFont typeface="Wingdings" pitchFamily="2" charset="2"/>
              <a:buAutoNum type="arabicPeriod"/>
            </a:pPr>
            <a:r>
              <a:rPr lang="en-US" altLang="en-US" sz="1500" dirty="0" err="1"/>
              <a:t>countryDao</a:t>
            </a:r>
            <a:r>
              <a:rPr lang="en-US" altLang="en-US" sz="1500" dirty="0"/>
              <a:t> calls </a:t>
            </a:r>
            <a:r>
              <a:rPr lang="en-US" altLang="en-US" sz="1500" dirty="0" err="1"/>
              <a:t>cityDao.findById</a:t>
            </a:r>
            <a:r>
              <a:rPr lang="en-US" altLang="en-US" sz="1500" dirty="0"/>
              <a:t>( 3320 ) </a:t>
            </a:r>
          </a:p>
          <a:p>
            <a:pPr lvl="1">
              <a:spcBef>
                <a:spcPct val="40000"/>
              </a:spcBef>
              <a:buFont typeface="Wingdings" pitchFamily="2" charset="2"/>
              <a:buAutoNum type="arabicPeriod"/>
            </a:pPr>
            <a:r>
              <a:rPr lang="en-US" altLang="en-US" sz="1500" dirty="0" err="1"/>
              <a:t>cityDao</a:t>
            </a:r>
            <a:r>
              <a:rPr lang="en-US" altLang="en-US" sz="1500" dirty="0"/>
              <a:t> uses JDBC and gets data for Bangkok again</a:t>
            </a:r>
          </a:p>
          <a:p>
            <a:pPr lvl="1">
              <a:spcBef>
                <a:spcPct val="40000"/>
              </a:spcBef>
              <a:buFont typeface="Wingdings" pitchFamily="2" charset="2"/>
              <a:buAutoNum type="arabicPeriod"/>
            </a:pPr>
            <a:r>
              <a:rPr lang="en-US" altLang="en-US" sz="1500" dirty="0"/>
              <a:t>repeat step 2.</a:t>
            </a:r>
          </a:p>
        </p:txBody>
      </p:sp>
    </p:spTree>
    <p:extLst>
      <p:ext uri="{BB962C8B-B14F-4D97-AF65-F5344CB8AC3E}">
        <p14:creationId xmlns:p14="http://schemas.microsoft.com/office/powerpoint/2010/main" val="399527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543800" cy="3691731"/>
          </a:xfrm>
        </p:spPr>
        <p:txBody>
          <a:bodyPr>
            <a:normAutofit fontScale="55000" lnSpcReduction="20000"/>
          </a:bodyPr>
          <a:lstStyle/>
          <a:p>
            <a:r>
              <a:rPr lang="en-IN" b="1" dirty="0"/>
              <a:t>Load Servlet Class</a:t>
            </a:r>
          </a:p>
          <a:p>
            <a:pPr lvl="1"/>
            <a:r>
              <a:rPr lang="en-IN" dirty="0"/>
              <a:t>Before a servlet can be invoked the servlet container must first load its class definition. This is done just like any other class is loaded.</a:t>
            </a:r>
          </a:p>
          <a:p>
            <a:r>
              <a:rPr lang="en-IN" b="1" dirty="0"/>
              <a:t>Create Instance of Servlet</a:t>
            </a:r>
          </a:p>
          <a:p>
            <a:pPr lvl="1"/>
            <a:r>
              <a:rPr lang="en-IN" dirty="0"/>
              <a:t>When the servlet class is loaded, the servlet container creates an instance of the servlet.</a:t>
            </a:r>
          </a:p>
          <a:p>
            <a:pPr lvl="1"/>
            <a:r>
              <a:rPr lang="en-IN" dirty="0"/>
              <a:t>Typically, only a single </a:t>
            </a:r>
            <a:r>
              <a:rPr lang="en-IN" dirty="0" err="1"/>
              <a:t>isntance</a:t>
            </a:r>
            <a:r>
              <a:rPr lang="en-IN" dirty="0"/>
              <a:t> of the servlet is created, and concurrent requests to the servlet are executed on the same servlet instance. This is really up to the servlet container to decide, though. But typically, there is just one instance.</a:t>
            </a:r>
          </a:p>
          <a:p>
            <a:r>
              <a:rPr lang="en-IN" b="1" dirty="0"/>
              <a:t>Call the Servlets </a:t>
            </a:r>
            <a:r>
              <a:rPr lang="en-IN" b="1" dirty="0" err="1"/>
              <a:t>init</a:t>
            </a:r>
            <a:r>
              <a:rPr lang="en-IN" b="1" dirty="0"/>
              <a:t>() Method</a:t>
            </a:r>
          </a:p>
          <a:p>
            <a:pPr lvl="1"/>
            <a:r>
              <a:rPr lang="en-IN" dirty="0"/>
              <a:t>When a servlet instance is created, its </a:t>
            </a:r>
            <a:r>
              <a:rPr lang="en-IN" dirty="0" err="1"/>
              <a:t>init</a:t>
            </a:r>
            <a:r>
              <a:rPr lang="en-IN" dirty="0"/>
              <a:t>() method is invoked. The </a:t>
            </a:r>
            <a:r>
              <a:rPr lang="en-IN" dirty="0" err="1"/>
              <a:t>init</a:t>
            </a:r>
            <a:r>
              <a:rPr lang="en-IN" dirty="0"/>
              <a:t>() method allows a servlet to initialize itself before the first request is processed.</a:t>
            </a:r>
          </a:p>
          <a:p>
            <a:pPr lvl="1"/>
            <a:r>
              <a:rPr lang="en-IN" dirty="0"/>
              <a:t>You can specify </a:t>
            </a:r>
            <a:r>
              <a:rPr lang="en-IN" dirty="0" err="1"/>
              <a:t>init</a:t>
            </a:r>
            <a:r>
              <a:rPr lang="en-IN" dirty="0"/>
              <a:t> parameters to the servlet in the </a:t>
            </a:r>
            <a:r>
              <a:rPr lang="en-IN" dirty="0" err="1"/>
              <a:t>web.xml</a:t>
            </a:r>
            <a:r>
              <a:rPr lang="en-IN" dirty="0"/>
              <a:t> file</a:t>
            </a:r>
          </a:p>
        </p:txBody>
      </p:sp>
    </p:spTree>
    <p:extLst>
      <p:ext uri="{BB962C8B-B14F-4D97-AF65-F5344CB8AC3E}">
        <p14:creationId xmlns:p14="http://schemas.microsoft.com/office/powerpoint/2010/main" val="1768875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7A0197E4-64BE-5049-B41D-E6945F580D91}"/>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delete</a:t>
            </a:r>
            <a:endParaRPr lang="th-TH" altLang="en-US" sz="2400" dirty="0">
              <a:solidFill>
                <a:schemeClr val="bg1"/>
              </a:solidFill>
            </a:endParaRPr>
          </a:p>
        </p:txBody>
      </p:sp>
      <p:sp>
        <p:nvSpPr>
          <p:cNvPr id="246787" name="Text Box 3">
            <a:extLst>
              <a:ext uri="{FF2B5EF4-FFF2-40B4-BE49-F238E27FC236}">
                <a16:creationId xmlns:a16="http://schemas.microsoft.com/office/drawing/2014/main" id="{6464C11A-1CE0-E240-AEE2-5FBFAF0D8A64}"/>
              </a:ext>
            </a:extLst>
          </p:cNvPr>
          <p:cNvSpPr txBox="1">
            <a:spLocks noChangeArrowheads="1"/>
          </p:cNvSpPr>
          <p:nvPr/>
        </p:nvSpPr>
        <p:spPr bwMode="auto">
          <a:xfrm>
            <a:off x="1600200" y="895350"/>
            <a:ext cx="7128272" cy="3831818"/>
          </a:xfrm>
          <a:prstGeom prst="rect">
            <a:avLst/>
          </a:prstGeom>
          <a:solidFill>
            <a:schemeClr val="bg1"/>
          </a:solidFill>
          <a:ln w="12700">
            <a:solidFill>
              <a:srgbClr val="333399"/>
            </a:solidFill>
            <a:miter lim="800000"/>
            <a:headEnd/>
            <a:tailEnd/>
          </a:ln>
          <a:effectLst/>
        </p:spPr>
        <p:txBody>
          <a:bodyPr wrap="square">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solidFill>
                  <a:srgbClr val="7F0055"/>
                </a:solidFill>
                <a:latin typeface="Courier New" panose="02070309020205020404" pitchFamily="49" charset="0"/>
                <a:cs typeface="Courier New" panose="02070309020205020404" pitchFamily="49" charset="0"/>
              </a:rPr>
              <a:t>public</a:t>
            </a: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boolean</a:t>
            </a:r>
            <a:r>
              <a:rPr lang="en-US" altLang="en-US" sz="1350" b="1">
                <a:solidFill>
                  <a:srgbClr val="000000"/>
                </a:solidFill>
                <a:latin typeface="Courier New" panose="02070309020205020404" pitchFamily="49" charset="0"/>
                <a:cs typeface="Courier New" panose="02070309020205020404" pitchFamily="49" charset="0"/>
              </a:rPr>
              <a:t> delete( City city ) {</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if</a:t>
            </a:r>
            <a:r>
              <a:rPr lang="en-US" altLang="en-US" sz="1350" b="1">
                <a:solidFill>
                  <a:srgbClr val="000000"/>
                </a:solidFill>
                <a:latin typeface="Courier New" panose="02070309020205020404" pitchFamily="49" charset="0"/>
                <a:cs typeface="Courier New" panose="02070309020205020404" pitchFamily="49" charset="0"/>
              </a:rPr>
              <a:t> ( city == </a:t>
            </a:r>
            <a:r>
              <a:rPr lang="en-US" altLang="en-US" sz="1350" b="1">
                <a:solidFill>
                  <a:srgbClr val="7F0055"/>
                </a:solidFill>
                <a:latin typeface="Courier New" panose="02070309020205020404" pitchFamily="49" charset="0"/>
                <a:cs typeface="Courier New" panose="02070309020205020404" pitchFamily="49" charset="0"/>
              </a:rPr>
              <a:t>null</a:t>
            </a:r>
            <a:r>
              <a:rPr lang="en-US" altLang="en-US" sz="1350" b="1">
                <a:solidFill>
                  <a:srgbClr val="000000"/>
                </a:solidFill>
                <a:latin typeface="Courier New" panose="02070309020205020404" pitchFamily="49" charset="0"/>
                <a:cs typeface="Courier New" panose="02070309020205020404" pitchFamily="49" charset="0"/>
              </a:rPr>
              <a:t> || city.getId() == </a:t>
            </a:r>
            <a:r>
              <a:rPr lang="en-US" altLang="en-US" sz="1350" b="1">
                <a:solidFill>
                  <a:srgbClr val="7F0055"/>
                </a:solidFill>
                <a:latin typeface="Courier New" panose="02070309020205020404" pitchFamily="49" charset="0"/>
                <a:cs typeface="Courier New" panose="02070309020205020404" pitchFamily="49" charset="0"/>
              </a:rPr>
              <a:t>null</a:t>
            </a:r>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7F0055"/>
                </a:solidFill>
                <a:latin typeface="Courier New" panose="02070309020205020404" pitchFamily="49" charset="0"/>
                <a:cs typeface="Courier New" panose="02070309020205020404" pitchFamily="49" charset="0"/>
              </a:rPr>
              <a:t>return</a:t>
            </a: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false</a:t>
            </a:r>
            <a:r>
              <a:rPr lang="en-US" altLang="en-US" sz="1350" b="1">
                <a:solidFill>
                  <a:srgbClr val="000000"/>
                </a:solidFill>
                <a:latin typeface="Courier New" panose="02070309020205020404" pitchFamily="49" charset="0"/>
                <a:cs typeface="Courier New" panose="02070309020205020404" pitchFamily="49" charset="0"/>
              </a:rPr>
              <a:t>;</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Long id = city.getId( );</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Statement statement = ConnectionManager.</a:t>
            </a:r>
            <a:r>
              <a:rPr lang="en-US" altLang="en-US" sz="1350" b="1" i="1">
                <a:solidFill>
                  <a:srgbClr val="000000"/>
                </a:solidFill>
                <a:latin typeface="Courier New" panose="02070309020205020404" pitchFamily="49" charset="0"/>
                <a:cs typeface="Courier New" panose="02070309020205020404" pitchFamily="49" charset="0"/>
              </a:rPr>
              <a:t>getStatement</a:t>
            </a:r>
            <a:r>
              <a:rPr lang="en-US" altLang="en-US" sz="1350" b="1">
                <a:solidFill>
                  <a:srgbClr val="000000"/>
                </a:solidFill>
                <a:latin typeface="Courier New" panose="02070309020205020404" pitchFamily="49" charset="0"/>
                <a:cs typeface="Courier New" panose="02070309020205020404" pitchFamily="49" charset="0"/>
              </a:rPr>
              <a:t>( );</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int</a:t>
            </a:r>
            <a:r>
              <a:rPr lang="en-US" altLang="en-US" sz="1350" b="1">
                <a:solidFill>
                  <a:srgbClr val="000000"/>
                </a:solidFill>
                <a:latin typeface="Courier New" panose="02070309020205020404" pitchFamily="49" charset="0"/>
                <a:cs typeface="Courier New" panose="02070309020205020404" pitchFamily="49" charset="0"/>
              </a:rPr>
              <a:t> count = 0;</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if</a:t>
            </a:r>
            <a:r>
              <a:rPr lang="en-US" altLang="en-US" sz="1350" b="1">
                <a:solidFill>
                  <a:srgbClr val="000000"/>
                </a:solidFill>
                <a:latin typeface="Courier New" panose="02070309020205020404" pitchFamily="49" charset="0"/>
                <a:cs typeface="Courier New" panose="02070309020205020404" pitchFamily="49" charset="0"/>
              </a:rPr>
              <a:t> ( statement == </a:t>
            </a:r>
            <a:r>
              <a:rPr lang="en-US" altLang="en-US" sz="1350" b="1">
                <a:solidFill>
                  <a:srgbClr val="7F0055"/>
                </a:solidFill>
                <a:latin typeface="Courier New" panose="02070309020205020404" pitchFamily="49" charset="0"/>
                <a:cs typeface="Courier New" panose="02070309020205020404" pitchFamily="49" charset="0"/>
              </a:rPr>
              <a:t>null</a:t>
            </a:r>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7F0055"/>
                </a:solidFill>
                <a:latin typeface="Courier New" panose="02070309020205020404" pitchFamily="49" charset="0"/>
                <a:cs typeface="Courier New" panose="02070309020205020404" pitchFamily="49" charset="0"/>
              </a:rPr>
              <a:t>return</a:t>
            </a: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false</a:t>
            </a:r>
            <a:r>
              <a:rPr lang="en-US" altLang="en-US" sz="1350" b="1">
                <a:solidFill>
                  <a:srgbClr val="000000"/>
                </a:solidFill>
                <a:latin typeface="Courier New" panose="02070309020205020404" pitchFamily="49" charset="0"/>
                <a:cs typeface="Courier New" panose="02070309020205020404" pitchFamily="49" charset="0"/>
              </a:rPr>
              <a:t>;</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String query = </a:t>
            </a:r>
            <a:r>
              <a:rPr lang="en-US" altLang="en-US" sz="1350" b="1">
                <a:solidFill>
                  <a:srgbClr val="2A00FF"/>
                </a:solidFill>
                <a:latin typeface="Courier New" panose="02070309020205020404" pitchFamily="49" charset="0"/>
                <a:cs typeface="Courier New" panose="02070309020205020404" pitchFamily="49" charset="0"/>
              </a:rPr>
              <a:t>"DELETE FROM city WHERE id=" </a:t>
            </a:r>
            <a:r>
              <a:rPr lang="en-US" altLang="en-US" sz="1350" b="1">
                <a:solidFill>
                  <a:srgbClr val="000000"/>
                </a:solidFill>
                <a:latin typeface="Courier New" panose="02070309020205020404" pitchFamily="49" charset="0"/>
                <a:cs typeface="Courier New" panose="02070309020205020404" pitchFamily="49" charset="0"/>
              </a:rPr>
              <a:t>+ id;</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try</a:t>
            </a:r>
            <a:r>
              <a:rPr lang="en-US" altLang="en-US" sz="1350" b="1">
                <a:solidFill>
                  <a:srgbClr val="000000"/>
                </a:solidFill>
                <a:latin typeface="Courier New" panose="02070309020205020404" pitchFamily="49" charset="0"/>
                <a:cs typeface="Courier New" panose="02070309020205020404" pitchFamily="49" charset="0"/>
              </a:rPr>
              <a:t> {</a:t>
            </a:r>
            <a:endParaRPr lang="en-US" altLang="en-US" sz="1350" b="1">
              <a:solidFill>
                <a:srgbClr val="006600"/>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count = statement.executeUpdate( query );</a:t>
            </a:r>
          </a:p>
          <a:p>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7F0055"/>
                </a:solidFill>
                <a:latin typeface="Courier New" panose="02070309020205020404" pitchFamily="49" charset="0"/>
                <a:cs typeface="Courier New" panose="02070309020205020404" pitchFamily="49" charset="0"/>
              </a:rPr>
              <a:t>catch</a:t>
            </a:r>
            <a:r>
              <a:rPr lang="en-US" altLang="en-US" sz="1350" b="1">
                <a:solidFill>
                  <a:srgbClr val="000000"/>
                </a:solidFill>
                <a:latin typeface="Courier New" panose="02070309020205020404" pitchFamily="49" charset="0"/>
                <a:cs typeface="Courier New" panose="02070309020205020404" pitchFamily="49" charset="0"/>
              </a:rPr>
              <a:t> ( SQLException sqle ) {</a:t>
            </a:r>
          </a:p>
          <a:p>
            <a:r>
              <a:rPr lang="en-US" altLang="en-US" sz="1350" b="1" i="1">
                <a:solidFill>
                  <a:srgbClr val="0000C0"/>
                </a:solidFill>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logger</a:t>
            </a:r>
            <a:r>
              <a:rPr lang="en-US" altLang="en-US" sz="1350" b="1">
                <a:solidFill>
                  <a:srgbClr val="000000"/>
                </a:solidFill>
                <a:latin typeface="Courier New" panose="02070309020205020404" pitchFamily="49" charset="0"/>
                <a:cs typeface="Courier New" panose="02070309020205020404" pitchFamily="49" charset="0"/>
              </a:rPr>
              <a:t>.error( </a:t>
            </a:r>
            <a:r>
              <a:rPr lang="en-US" altLang="en-US" sz="1350" b="1">
                <a:solidFill>
                  <a:srgbClr val="2A00FF"/>
                </a:solidFill>
                <a:latin typeface="Courier New" panose="02070309020205020404" pitchFamily="49" charset="0"/>
                <a:cs typeface="Courier New" panose="02070309020205020404" pitchFamily="49" charset="0"/>
              </a:rPr>
              <a:t>"error executing: "</a:t>
            </a:r>
            <a:r>
              <a:rPr lang="en-US" altLang="en-US" sz="1350" b="1">
                <a:solidFill>
                  <a:srgbClr val="000000"/>
                </a:solidFill>
                <a:latin typeface="Courier New" panose="02070309020205020404" pitchFamily="49" charset="0"/>
                <a:cs typeface="Courier New" panose="02070309020205020404" pitchFamily="49" charset="0"/>
              </a:rPr>
              <a:t>+query, sqle );</a:t>
            </a:r>
          </a:p>
          <a:p>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7F0055"/>
                </a:solidFill>
                <a:latin typeface="Courier New" panose="02070309020205020404" pitchFamily="49" charset="0"/>
                <a:cs typeface="Courier New" panose="02070309020205020404" pitchFamily="49" charset="0"/>
              </a:rPr>
              <a:t>finally</a:t>
            </a:r>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000000"/>
                </a:solidFill>
                <a:latin typeface="Courier New" panose="02070309020205020404" pitchFamily="49" charset="0"/>
                <a:cs typeface="Courier New" panose="02070309020205020404" pitchFamily="49" charset="0"/>
              </a:rPr>
              <a:t>	 ConnectionManager.closeStatement( statement );</a:t>
            </a:r>
          </a:p>
          <a:p>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3F7F5F"/>
                </a:solidFill>
                <a:latin typeface="Courier New" panose="02070309020205020404" pitchFamily="49" charset="0"/>
                <a:cs typeface="Courier New" panose="02070309020205020404" pitchFamily="49" charset="0"/>
              </a:rPr>
              <a:t>  // is city in the cache?</a:t>
            </a:r>
            <a:endParaRPr lang="en-US" altLang="en-US" sz="1350" b="1">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if ( cache.containsKey(id) ) cache.remove( id );</a:t>
            </a:r>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return count &gt; 0;</a:t>
            </a:r>
          </a:p>
          <a:p>
            <a:r>
              <a:rPr lang="en-US" altLang="en-US" sz="1350" b="1">
                <a:latin typeface="Courier New" panose="02070309020205020404" pitchFamily="49" charset="0"/>
                <a:cs typeface="Courier New" panose="02070309020205020404" pitchFamily="49" charset="0"/>
              </a:rPr>
              <a:t>}	</a:t>
            </a:r>
            <a:endParaRPr lang="th-TH" altLang="en-US" sz="135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1744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38F2D26A-BF36-2F47-9DD0-9EAC8806E281}"/>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CityDao</a:t>
            </a:r>
            <a:r>
              <a:rPr lang="en-US" altLang="en-US" sz="2400" dirty="0">
                <a:solidFill>
                  <a:schemeClr val="bg1"/>
                </a:solidFill>
              </a:rPr>
              <a:t>: save and update</a:t>
            </a:r>
            <a:endParaRPr lang="th-TH" altLang="en-US" sz="2400" dirty="0">
              <a:solidFill>
                <a:schemeClr val="bg1"/>
              </a:solidFill>
            </a:endParaRPr>
          </a:p>
        </p:txBody>
      </p:sp>
      <p:sp>
        <p:nvSpPr>
          <p:cNvPr id="247811" name="Text Box 3">
            <a:extLst>
              <a:ext uri="{FF2B5EF4-FFF2-40B4-BE49-F238E27FC236}">
                <a16:creationId xmlns:a16="http://schemas.microsoft.com/office/drawing/2014/main" id="{59FB8ABA-E90A-E944-A0CB-51299451630B}"/>
              </a:ext>
            </a:extLst>
          </p:cNvPr>
          <p:cNvSpPr txBox="1">
            <a:spLocks noChangeArrowheads="1"/>
          </p:cNvSpPr>
          <p:nvPr/>
        </p:nvSpPr>
        <p:spPr bwMode="auto">
          <a:xfrm>
            <a:off x="1502569" y="1827610"/>
            <a:ext cx="6253163" cy="2377574"/>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dirty="0">
                <a:solidFill>
                  <a:srgbClr val="7F0055"/>
                </a:solidFill>
                <a:latin typeface="Courier New" panose="02070309020205020404" pitchFamily="49" charset="0"/>
                <a:cs typeface="Courier New" panose="02070309020205020404" pitchFamily="49" charset="0"/>
              </a:rPr>
              <a:t>public</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7F0055"/>
                </a:solidFill>
                <a:latin typeface="Courier New" panose="02070309020205020404" pitchFamily="49" charset="0"/>
                <a:cs typeface="Courier New" panose="02070309020205020404" pitchFamily="49" charset="0"/>
              </a:rPr>
              <a:t>boolean</a:t>
            </a:r>
            <a:r>
              <a:rPr lang="en-US" altLang="en-US" sz="1350" b="1" dirty="0">
                <a:solidFill>
                  <a:srgbClr val="000000"/>
                </a:solidFill>
                <a:latin typeface="Courier New" panose="02070309020205020404" pitchFamily="49" charset="0"/>
                <a:cs typeface="Courier New" panose="02070309020205020404" pitchFamily="49" charset="0"/>
              </a:rPr>
              <a:t> save( City city ) {</a:t>
            </a:r>
          </a:p>
          <a:p>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solidFill>
                <a:srgbClr val="006600"/>
              </a:solidFill>
              <a:latin typeface="Courier New" panose="02070309020205020404" pitchFamily="49" charset="0"/>
              <a:cs typeface="Courier New" panose="02070309020205020404" pitchFamily="49" charset="0"/>
            </a:endParaRPr>
          </a:p>
          <a:p>
            <a:r>
              <a:rPr lang="en-US" altLang="en-US" sz="1350" b="1" dirty="0">
                <a:solidFill>
                  <a:srgbClr val="7F0055"/>
                </a:solidFill>
                <a:latin typeface="Courier New" panose="02070309020205020404" pitchFamily="49" charset="0"/>
                <a:cs typeface="Courier New" panose="02070309020205020404" pitchFamily="49" charset="0"/>
              </a:rPr>
              <a:t>  Long </a:t>
            </a:r>
            <a:r>
              <a:rPr lang="en-US" altLang="en-US" sz="1350" b="1" dirty="0">
                <a:solidFill>
                  <a:srgbClr val="000000"/>
                </a:solidFill>
                <a:latin typeface="Courier New" panose="02070309020205020404" pitchFamily="49" charset="0"/>
                <a:cs typeface="Courier New" panose="02070309020205020404" pitchFamily="49" charset="0"/>
              </a:rPr>
              <a:t>id = </a:t>
            </a:r>
            <a:r>
              <a:rPr lang="en-US" altLang="en-US" sz="1350" b="1" dirty="0" err="1">
                <a:solidFill>
                  <a:srgbClr val="000000"/>
                </a:solidFill>
                <a:latin typeface="Courier New" panose="02070309020205020404" pitchFamily="49" charset="0"/>
                <a:cs typeface="Courier New" panose="02070309020205020404" pitchFamily="49" charset="0"/>
              </a:rPr>
              <a:t>city.getId</a:t>
            </a:r>
            <a:r>
              <a:rPr lang="en-US" altLang="en-US" sz="1350" b="1" dirty="0">
                <a:solidFill>
                  <a:srgbClr val="000000"/>
                </a:solidFill>
                <a:latin typeface="Courier New" panose="02070309020205020404" pitchFamily="49" charset="0"/>
                <a:cs typeface="Courier New" panose="02070309020205020404" pitchFamily="49" charset="0"/>
              </a:rPr>
              <a:t>( ); </a:t>
            </a:r>
            <a:endParaRPr lang="en-US" altLang="en-US" sz="1350" b="1" dirty="0">
              <a:solidFill>
                <a:srgbClr val="7F0055"/>
              </a:solidFill>
              <a:latin typeface="Courier New" panose="02070309020205020404" pitchFamily="49" charset="0"/>
              <a:cs typeface="Courier New" panose="02070309020205020404" pitchFamily="49" charset="0"/>
            </a:endParaRPr>
          </a:p>
          <a:p>
            <a:r>
              <a:rPr lang="en-US" altLang="en-US" sz="1350" b="1" dirty="0">
                <a:solidFill>
                  <a:srgbClr val="7F0055"/>
                </a:solidFill>
                <a:latin typeface="Courier New" panose="02070309020205020404" pitchFamily="49" charset="0"/>
                <a:cs typeface="Courier New" panose="02070309020205020404" pitchFamily="49" charset="0"/>
              </a:rPr>
              <a:t>  if</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a:latin typeface="Courier New" panose="02070309020205020404" pitchFamily="49" charset="0"/>
                <a:cs typeface="Courier New" panose="02070309020205020404" pitchFamily="49" charset="0"/>
              </a:rPr>
              <a:t>id</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a:solidFill>
                  <a:srgbClr val="7F0055"/>
                </a:solidFill>
                <a:latin typeface="Courier New" panose="02070309020205020404" pitchFamily="49" charset="0"/>
                <a:cs typeface="Courier New" panose="02070309020205020404" pitchFamily="49" charset="0"/>
              </a:rPr>
              <a:t>null</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i="1" dirty="0">
                <a:solidFill>
                  <a:srgbClr val="000000"/>
                </a:solidFill>
                <a:latin typeface="Courier New" panose="02070309020205020404" pitchFamily="49" charset="0"/>
                <a:cs typeface="Courier New" panose="02070309020205020404" pitchFamily="49" charset="0"/>
              </a:rPr>
              <a:t>this is a new city, save it ;</a:t>
            </a:r>
            <a:endParaRPr lang="en-US" altLang="en-US" sz="1350" b="1" dirty="0">
              <a:solidFill>
                <a:srgbClr val="006600"/>
              </a:solidFill>
              <a:latin typeface="Courier New" panose="02070309020205020404" pitchFamily="49" charset="0"/>
              <a:cs typeface="Courier New" panose="02070309020205020404" pitchFamily="49" charset="0"/>
            </a:endParaRPr>
          </a:p>
          <a:p>
            <a:r>
              <a:rPr lang="en-US" altLang="en-US" sz="1350" b="1" dirty="0">
                <a:solidFill>
                  <a:srgbClr val="7F0055"/>
                </a:solidFill>
                <a:latin typeface="Courier New" panose="02070309020205020404" pitchFamily="49" charset="0"/>
                <a:cs typeface="Courier New" panose="02070309020205020404" pitchFamily="49" charset="0"/>
              </a:rPr>
              <a:t>  else</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solidFill>
                <a:srgbClr val="006600"/>
              </a:solidFill>
              <a:latin typeface="Courier New" panose="02070309020205020404" pitchFamily="49" charset="0"/>
              <a:cs typeface="Courier New" panose="02070309020205020404" pitchFamily="49" charset="0"/>
            </a:endParaRPr>
          </a:p>
          <a:p>
            <a:r>
              <a:rPr lang="en-US" altLang="en-US" sz="1350" b="1" dirty="0">
                <a:solidFill>
                  <a:srgbClr val="0000C0"/>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if</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err="1">
                <a:latin typeface="Courier New" panose="02070309020205020404" pitchFamily="49" charset="0"/>
                <a:cs typeface="Courier New" panose="02070309020205020404" pitchFamily="49" charset="0"/>
              </a:rPr>
              <a:t>cache.containsKey</a:t>
            </a:r>
            <a:r>
              <a:rPr lang="en-US" altLang="en-US" sz="1350" b="1" dirty="0">
                <a:latin typeface="Courier New" panose="02070309020205020404" pitchFamily="49" charset="0"/>
                <a:cs typeface="Courier New" panose="02070309020205020404" pitchFamily="49" charset="0"/>
              </a:rPr>
              <a:t>( id )</a:t>
            </a:r>
            <a:r>
              <a:rPr lang="en-US" altLang="en-US" sz="1350" b="1" dirty="0">
                <a:solidFill>
                  <a:srgbClr val="000000"/>
                </a:solidFill>
                <a:latin typeface="Courier New" panose="02070309020205020404" pitchFamily="49" charset="0"/>
                <a:cs typeface="Courier New" panose="02070309020205020404" pitchFamily="49" charset="0"/>
              </a:rPr>
              <a:t> )</a:t>
            </a: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i="1" dirty="0">
                <a:solidFill>
                  <a:srgbClr val="000000"/>
                </a:solidFill>
                <a:latin typeface="Courier New" panose="02070309020205020404" pitchFamily="49" charset="0"/>
                <a:cs typeface="Courier New" panose="02070309020205020404" pitchFamily="49" charset="0"/>
              </a:rPr>
              <a:t>this city is already in database, update it</a:t>
            </a:r>
            <a:endParaRPr lang="en-US" altLang="en-US" sz="1350" b="1" dirty="0">
              <a:solidFill>
                <a:srgbClr val="006600"/>
              </a:solidFill>
              <a:latin typeface="Courier New" panose="02070309020205020404" pitchFamily="49" charset="0"/>
              <a:cs typeface="Courier New" panose="02070309020205020404" pitchFamily="49" charset="0"/>
            </a:endParaRP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else</a:t>
            </a:r>
            <a:r>
              <a:rPr lang="en-US" altLang="en-US" sz="1350" b="1" dirty="0">
                <a:solidFill>
                  <a:srgbClr val="000000"/>
                </a:solidFill>
                <a:latin typeface="Courier New" panose="02070309020205020404" pitchFamily="49" charset="0"/>
                <a:cs typeface="Courier New" panose="02070309020205020404" pitchFamily="49" charset="0"/>
              </a:rPr>
              <a:t> </a:t>
            </a:r>
          </a:p>
          <a:p>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i="1" dirty="0">
                <a:solidFill>
                  <a:srgbClr val="000000"/>
                </a:solidFill>
                <a:latin typeface="Courier New" panose="02070309020205020404" pitchFamily="49" charset="0"/>
                <a:cs typeface="Courier New" panose="02070309020205020404" pitchFamily="49" charset="0"/>
              </a:rPr>
              <a:t>this city is not in the database, save it</a:t>
            </a:r>
          </a:p>
          <a:p>
            <a:r>
              <a:rPr lang="en-US" altLang="en-US" sz="1350" b="1" i="1" dirty="0">
                <a:solidFill>
                  <a:srgbClr val="000000"/>
                </a:solidFill>
                <a:latin typeface="Courier New" panose="02070309020205020404" pitchFamily="49" charset="0"/>
                <a:cs typeface="Courier New" panose="02070309020205020404" pitchFamily="49" charset="0"/>
              </a:rPr>
              <a:t>			but check that no other city has this id</a:t>
            </a:r>
          </a:p>
          <a:p>
            <a:r>
              <a:rPr lang="en-US" altLang="en-US" sz="1350" b="1" i="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000000"/>
                </a:solidFill>
                <a:latin typeface="Courier New" panose="02070309020205020404" pitchFamily="49" charset="0"/>
                <a:cs typeface="Courier New" panose="02070309020205020404" pitchFamily="49" charset="0"/>
              </a:rPr>
              <a:t>}</a:t>
            </a:r>
          </a:p>
        </p:txBody>
      </p:sp>
      <p:sp>
        <p:nvSpPr>
          <p:cNvPr id="247812" name="Text Box 4">
            <a:extLst>
              <a:ext uri="{FF2B5EF4-FFF2-40B4-BE49-F238E27FC236}">
                <a16:creationId xmlns:a16="http://schemas.microsoft.com/office/drawing/2014/main" id="{3142B1DE-5E26-D74C-B67B-312CE872E428}"/>
              </a:ext>
            </a:extLst>
          </p:cNvPr>
          <p:cNvSpPr txBox="1">
            <a:spLocks noChangeArrowheads="1"/>
          </p:cNvSpPr>
          <p:nvPr/>
        </p:nvSpPr>
        <p:spPr bwMode="auto">
          <a:xfrm>
            <a:off x="1546622" y="1139429"/>
            <a:ext cx="59757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dirty="0">
                <a:latin typeface="Arial" panose="020B0604020202020204" pitchFamily="34" charset="0"/>
              </a:rPr>
              <a:t>We can use save( ) for both saving a new object </a:t>
            </a:r>
            <a:r>
              <a:rPr lang="en-US" altLang="en-US" sz="1500" i="1" dirty="0">
                <a:latin typeface="Arial" panose="020B0604020202020204" pitchFamily="34" charset="0"/>
              </a:rPr>
              <a:t>and</a:t>
            </a:r>
            <a:r>
              <a:rPr lang="en-US" altLang="en-US" sz="1500" dirty="0">
                <a:latin typeface="Arial" panose="020B0604020202020204" pitchFamily="34" charset="0"/>
              </a:rPr>
              <a:t> updating an existing object.</a:t>
            </a:r>
          </a:p>
        </p:txBody>
      </p:sp>
    </p:spTree>
    <p:extLst>
      <p:ext uri="{BB962C8B-B14F-4D97-AF65-F5344CB8AC3E}">
        <p14:creationId xmlns:p14="http://schemas.microsoft.com/office/powerpoint/2010/main" val="1397624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D65D719E-B3BF-EF4C-A593-6467C726411C}"/>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UI</a:t>
            </a:r>
            <a:endParaRPr lang="th-TH" altLang="en-US" sz="2400" dirty="0">
              <a:solidFill>
                <a:schemeClr val="bg1"/>
              </a:solidFill>
            </a:endParaRPr>
          </a:p>
        </p:txBody>
      </p:sp>
      <p:sp>
        <p:nvSpPr>
          <p:cNvPr id="248835" name="Rectangle 3">
            <a:extLst>
              <a:ext uri="{FF2B5EF4-FFF2-40B4-BE49-F238E27FC236}">
                <a16:creationId xmlns:a16="http://schemas.microsoft.com/office/drawing/2014/main" id="{AE0CA8EF-E144-0E4B-8663-74FECFF0F8D1}"/>
              </a:ext>
            </a:extLst>
          </p:cNvPr>
          <p:cNvSpPr>
            <a:spLocks noChangeArrowheads="1"/>
          </p:cNvSpPr>
          <p:nvPr/>
        </p:nvSpPr>
        <p:spPr bwMode="auto">
          <a:xfrm>
            <a:off x="1905000" y="666750"/>
            <a:ext cx="6477000" cy="4039567"/>
          </a:xfrm>
          <a:prstGeom prst="rect">
            <a:avLst/>
          </a:prstGeom>
          <a:solidFill>
            <a:schemeClr val="bg1"/>
          </a:solidFill>
          <a:ln w="12700">
            <a:solidFill>
              <a:schemeClr val="tx2"/>
            </a:solidFill>
            <a:miter lim="800000"/>
            <a:headEnd/>
            <a:tailEnd/>
          </a:ln>
          <a:effectLst/>
        </p:spPr>
        <p:txBody>
          <a:bodyPr wrap="square">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solidFill>
                  <a:srgbClr val="006600"/>
                </a:solidFill>
                <a:latin typeface="Courier New" panose="02070309020205020404" pitchFamily="49" charset="0"/>
                <a:cs typeface="Courier New" panose="02070309020205020404" pitchFamily="49" charset="0"/>
              </a:rPr>
              <a:t>/** prompt for a city name and display city info */</a:t>
            </a:r>
          </a:p>
          <a:p>
            <a:r>
              <a:rPr lang="en-US" altLang="en-US" sz="1350" b="1">
                <a:solidFill>
                  <a:srgbClr val="7F0055"/>
                </a:solidFill>
                <a:latin typeface="Courier New" panose="02070309020205020404" pitchFamily="49" charset="0"/>
                <a:cs typeface="Courier New" panose="02070309020205020404" pitchFamily="49" charset="0"/>
              </a:rPr>
              <a:t>private</a:t>
            </a: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void</a:t>
            </a:r>
            <a:r>
              <a:rPr lang="en-US" altLang="en-US" sz="1350" b="1">
                <a:solidFill>
                  <a:srgbClr val="000000"/>
                </a:solidFill>
                <a:latin typeface="Courier New" panose="02070309020205020404" pitchFamily="49" charset="0"/>
                <a:cs typeface="Courier New" panose="02070309020205020404" pitchFamily="49" charset="0"/>
              </a:rPr>
              <a:t> citySearch( ) {</a:t>
            </a:r>
            <a:endParaRPr lang="en-US" altLang="en-US" sz="1350" b="1">
              <a:solidFill>
                <a:srgbClr val="A50021"/>
              </a:solidFill>
              <a:latin typeface="Courier New" panose="02070309020205020404" pitchFamily="49" charset="0"/>
              <a:cs typeface="Courier New" panose="02070309020205020404" pitchFamily="49" charset="0"/>
            </a:endParaRPr>
          </a:p>
          <a:p>
            <a:r>
              <a:rPr lang="en-US" altLang="en-US" sz="1350" b="1">
                <a:solidFill>
                  <a:srgbClr val="0000C0"/>
                </a:solidFill>
                <a:latin typeface="Courier New" panose="02070309020205020404" pitchFamily="49" charset="0"/>
                <a:cs typeface="Courier New" panose="02070309020205020404" pitchFamily="49" charset="0"/>
              </a:rPr>
              <a:t>	out</a:t>
            </a:r>
            <a:r>
              <a:rPr lang="en-US" altLang="en-US" sz="1350" b="1">
                <a:solidFill>
                  <a:srgbClr val="000000"/>
                </a:solidFill>
                <a:latin typeface="Courier New" panose="02070309020205020404" pitchFamily="49" charset="0"/>
                <a:cs typeface="Courier New" panose="02070309020205020404" pitchFamily="49" charset="0"/>
              </a:rPr>
              <a:t>.print(</a:t>
            </a:r>
            <a:r>
              <a:rPr lang="en-US" altLang="en-US" sz="1350" b="1">
                <a:solidFill>
                  <a:srgbClr val="A50021"/>
                </a:solidFill>
                <a:latin typeface="Courier New" panose="02070309020205020404" pitchFamily="49" charset="0"/>
                <a:cs typeface="Courier New" panose="02070309020205020404" pitchFamily="49" charset="0"/>
              </a:rPr>
              <a:t>"Input name of city: "</a:t>
            </a:r>
            <a:r>
              <a:rPr lang="en-US" altLang="en-US" sz="1350" b="1">
                <a:solidFill>
                  <a:srgbClr val="000000"/>
                </a:solidFill>
                <a:latin typeface="Courier New" panose="02070309020205020404" pitchFamily="49" charset="0"/>
                <a:cs typeface="Courier New" panose="02070309020205020404" pitchFamily="49" charset="0"/>
              </a:rPr>
              <a:t>);</a:t>
            </a:r>
            <a:endParaRPr lang="en-US" altLang="en-US" sz="1350" b="1">
              <a:solidFill>
                <a:srgbClr val="A50021"/>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String name = </a:t>
            </a:r>
            <a:r>
              <a:rPr lang="en-US" altLang="en-US" sz="1350" b="1">
                <a:solidFill>
                  <a:srgbClr val="0000C0"/>
                </a:solidFill>
                <a:latin typeface="Courier New" panose="02070309020205020404" pitchFamily="49" charset="0"/>
                <a:cs typeface="Courier New" panose="02070309020205020404" pitchFamily="49" charset="0"/>
              </a:rPr>
              <a:t>in</a:t>
            </a:r>
            <a:r>
              <a:rPr lang="en-US" altLang="en-US" sz="1350" b="1">
                <a:solidFill>
                  <a:srgbClr val="000000"/>
                </a:solidFill>
                <a:latin typeface="Courier New" panose="02070309020205020404" pitchFamily="49" charset="0"/>
                <a:cs typeface="Courier New" panose="02070309020205020404" pitchFamily="49" charset="0"/>
              </a:rPr>
              <a:t>.next().trim();</a:t>
            </a:r>
          </a:p>
          <a:p>
            <a:endParaRPr lang="en-US" altLang="en-US" sz="1350" b="1">
              <a:solidFill>
                <a:srgbClr val="A50021"/>
              </a:solidFill>
              <a:latin typeface="Courier New" panose="02070309020205020404" pitchFamily="49" charset="0"/>
              <a:cs typeface="Courier New" panose="02070309020205020404" pitchFamily="49" charset="0"/>
            </a:endParaRPr>
          </a:p>
          <a:p>
            <a:r>
              <a:rPr lang="en-US" altLang="en-US" sz="1350" b="1">
                <a:solidFill>
                  <a:srgbClr val="3F7F5F"/>
                </a:solidFill>
                <a:latin typeface="Courier New" panose="02070309020205020404" pitchFamily="49" charset="0"/>
                <a:cs typeface="Courier New" panose="02070309020205020404" pitchFamily="49" charset="0"/>
              </a:rPr>
              <a:t>	// run the query </a:t>
            </a:r>
            <a:endParaRPr lang="en-US" altLang="en-US" sz="1350" b="1">
              <a:solidFill>
                <a:srgbClr val="A50021"/>
              </a:solidFill>
              <a:latin typeface="Courier New" panose="02070309020205020404" pitchFamily="49" charset="0"/>
              <a:cs typeface="Courier New" panose="02070309020205020404" pitchFamily="49" charset="0"/>
            </a:endParaRPr>
          </a:p>
          <a:p>
            <a:r>
              <a:rPr lang="en-US" altLang="en-US" sz="1350" b="1">
                <a:solidFill>
                  <a:srgbClr val="000000"/>
                </a:solidFill>
                <a:latin typeface="Courier New" panose="02070309020205020404" pitchFamily="49" charset="0"/>
                <a:cs typeface="Courier New" panose="02070309020205020404" pitchFamily="49" charset="0"/>
              </a:rPr>
              <a:t>	City city = </a:t>
            </a:r>
            <a:r>
              <a:rPr lang="en-US" altLang="en-US" sz="1350" b="1">
                <a:solidFill>
                  <a:srgbClr val="0000C0"/>
                </a:solidFill>
                <a:latin typeface="Courier New" panose="02070309020205020404" pitchFamily="49" charset="0"/>
                <a:cs typeface="Courier New" panose="02070309020205020404" pitchFamily="49" charset="0"/>
              </a:rPr>
              <a:t>cityDao</a:t>
            </a:r>
            <a:r>
              <a:rPr lang="en-US" altLang="en-US" sz="1350" b="1">
                <a:solidFill>
                  <a:srgbClr val="000000"/>
                </a:solidFill>
                <a:latin typeface="Courier New" panose="02070309020205020404" pitchFamily="49" charset="0"/>
                <a:cs typeface="Courier New" panose="02070309020205020404" pitchFamily="49" charset="0"/>
              </a:rPr>
              <a:t>.findByName( name );</a:t>
            </a:r>
            <a:endParaRPr lang="en-US" altLang="en-US" sz="1350" b="1">
              <a:solidFill>
                <a:srgbClr val="A50021"/>
              </a:solidFill>
              <a:latin typeface="Courier New" panose="02070309020205020404" pitchFamily="49" charset="0"/>
              <a:cs typeface="Courier New" panose="02070309020205020404" pitchFamily="49" charset="0"/>
            </a:endParaRPr>
          </a:p>
          <a:p>
            <a:r>
              <a:rPr lang="en-US" altLang="en-US" sz="1350" b="1">
                <a:solidFill>
                  <a:srgbClr val="7F0055"/>
                </a:solidFill>
                <a:latin typeface="Courier New" panose="02070309020205020404" pitchFamily="49" charset="0"/>
                <a:cs typeface="Courier New" panose="02070309020205020404" pitchFamily="49" charset="0"/>
              </a:rPr>
              <a:t>	if</a:t>
            </a:r>
            <a:r>
              <a:rPr lang="en-US" altLang="en-US" sz="1350" b="1">
                <a:solidFill>
                  <a:srgbClr val="000000"/>
                </a:solidFill>
                <a:latin typeface="Courier New" panose="02070309020205020404" pitchFamily="49" charset="0"/>
                <a:cs typeface="Courier New" panose="02070309020205020404" pitchFamily="49" charset="0"/>
              </a:rPr>
              <a:t> ( city == </a:t>
            </a:r>
            <a:r>
              <a:rPr lang="en-US" altLang="en-US" sz="1350" b="1">
                <a:solidFill>
                  <a:srgbClr val="7F0055"/>
                </a:solidFill>
                <a:latin typeface="Courier New" panose="02070309020205020404" pitchFamily="49" charset="0"/>
                <a:cs typeface="Courier New" panose="02070309020205020404" pitchFamily="49" charset="0"/>
              </a:rPr>
              <a:t>null</a:t>
            </a:r>
            <a:r>
              <a:rPr lang="en-US" altLang="en-US" sz="1350" b="1">
                <a:solidFill>
                  <a:srgbClr val="000000"/>
                </a:solidFill>
                <a:latin typeface="Courier New" panose="02070309020205020404" pitchFamily="49" charset="0"/>
                <a:cs typeface="Courier New" panose="02070309020205020404" pitchFamily="49" charset="0"/>
              </a:rPr>
              <a:t> ) {</a:t>
            </a:r>
            <a:endParaRPr lang="en-US" altLang="en-US" sz="1350" b="1">
              <a:solidFill>
                <a:srgbClr val="A50021"/>
              </a:solidFill>
              <a:latin typeface="Courier New" panose="02070309020205020404" pitchFamily="49" charset="0"/>
              <a:cs typeface="Courier New" panose="02070309020205020404" pitchFamily="49" charset="0"/>
            </a:endParaRPr>
          </a:p>
          <a:p>
            <a:r>
              <a:rPr lang="en-US" altLang="en-US" sz="1350" b="1">
                <a:solidFill>
                  <a:srgbClr val="0000C0"/>
                </a:solidFill>
                <a:latin typeface="Courier New" panose="02070309020205020404" pitchFamily="49" charset="0"/>
                <a:cs typeface="Courier New" panose="02070309020205020404" pitchFamily="49" charset="0"/>
              </a:rPr>
              <a:t>		out</a:t>
            </a:r>
            <a:r>
              <a:rPr lang="en-US" altLang="en-US" sz="1350" b="1">
                <a:solidFill>
                  <a:srgbClr val="000000"/>
                </a:solidFill>
                <a:latin typeface="Courier New" panose="02070309020205020404" pitchFamily="49" charset="0"/>
                <a:cs typeface="Courier New" panose="02070309020205020404" pitchFamily="49" charset="0"/>
              </a:rPr>
              <a:t>.println(</a:t>
            </a:r>
            <a:r>
              <a:rPr lang="en-US" altLang="en-US" sz="1350" b="1">
                <a:solidFill>
                  <a:srgbClr val="A50021"/>
                </a:solidFill>
                <a:latin typeface="Courier New" panose="02070309020205020404" pitchFamily="49" charset="0"/>
                <a:cs typeface="Courier New" panose="02070309020205020404" pitchFamily="49" charset="0"/>
              </a:rPr>
              <a:t>"Sorry, no match or query error"</a:t>
            </a:r>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000000"/>
                </a:solidFill>
                <a:latin typeface="Courier New" panose="02070309020205020404" pitchFamily="49" charset="0"/>
                <a:cs typeface="Courier New" panose="02070309020205020404" pitchFamily="49" charset="0"/>
              </a:rPr>
              <a:t>	}</a:t>
            </a:r>
          </a:p>
          <a:p>
            <a:r>
              <a:rPr lang="en-US" altLang="en-US" sz="1350" b="1">
                <a:solidFill>
                  <a:srgbClr val="000000"/>
                </a:solidFill>
                <a:latin typeface="Courier New" panose="02070309020205020404" pitchFamily="49" charset="0"/>
                <a:cs typeface="Courier New" panose="02070309020205020404" pitchFamily="49" charset="0"/>
              </a:rPr>
              <a:t>	else {</a:t>
            </a: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out</a:t>
            </a:r>
            <a:r>
              <a:rPr lang="en-US" altLang="en-US" sz="1350" b="1">
                <a:solidFill>
                  <a:srgbClr val="000000"/>
                </a:solidFill>
                <a:latin typeface="Courier New" panose="02070309020205020404" pitchFamily="49" charset="0"/>
                <a:cs typeface="Courier New" panose="02070309020205020404" pitchFamily="49" charset="0"/>
              </a:rPr>
              <a:t>.println("Name: "+city.getName( ) );</a:t>
            </a:r>
          </a:p>
          <a:p>
            <a:r>
              <a:rPr lang="en-US" altLang="en-US" sz="1350" b="1">
                <a:solidFill>
                  <a:srgbClr val="0000C0"/>
                </a:solidFill>
                <a:latin typeface="Courier New" panose="02070309020205020404" pitchFamily="49" charset="0"/>
                <a:cs typeface="Courier New" panose="02070309020205020404" pitchFamily="49" charset="0"/>
              </a:rPr>
              <a:t>		out</a:t>
            </a:r>
            <a:r>
              <a:rPr lang="en-US" altLang="en-US" sz="1350" b="1">
                <a:solidFill>
                  <a:srgbClr val="000000"/>
                </a:solidFill>
                <a:latin typeface="Courier New" panose="02070309020205020404" pitchFamily="49" charset="0"/>
                <a:cs typeface="Courier New" panose="02070309020205020404" pitchFamily="49" charset="0"/>
              </a:rPr>
              <a:t>.println("District: "+city.getDistrict( ) );</a:t>
            </a:r>
          </a:p>
          <a:p>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out</a:t>
            </a:r>
            <a:r>
              <a:rPr lang="en-US" altLang="en-US" sz="1350" b="1">
                <a:solidFill>
                  <a:srgbClr val="000000"/>
                </a:solidFill>
                <a:latin typeface="Courier New" panose="02070309020205020404" pitchFamily="49" charset="0"/>
                <a:cs typeface="Courier New" panose="02070309020205020404" pitchFamily="49" charset="0"/>
              </a:rPr>
              <a:t>.println("Country: "</a:t>
            </a:r>
          </a:p>
          <a:p>
            <a:r>
              <a:rPr lang="en-US" altLang="en-US" sz="1350" b="1">
                <a:solidFill>
                  <a:srgbClr val="000000"/>
                </a:solidFill>
                <a:latin typeface="Courier New" panose="02070309020205020404" pitchFamily="49" charset="0"/>
                <a:cs typeface="Courier New" panose="02070309020205020404" pitchFamily="49" charset="0"/>
              </a:rPr>
              <a:t>				+city.getCountry( ).getName( ) );</a:t>
            </a:r>
          </a:p>
          <a:p>
            <a:r>
              <a:rPr lang="en-US" altLang="en-US" sz="1350" b="1">
                <a:solidFill>
                  <a:srgbClr val="000000"/>
                </a:solidFill>
                <a:latin typeface="Courier New" panose="02070309020205020404" pitchFamily="49" charset="0"/>
                <a:cs typeface="Courier New" panose="02070309020205020404" pitchFamily="49" charset="0"/>
              </a:rPr>
              <a:t>		...</a:t>
            </a:r>
            <a:endParaRPr lang="en-US" altLang="en-US" sz="1350" b="1" i="1">
              <a:solidFill>
                <a:srgbClr val="000000"/>
              </a:solidFill>
              <a:latin typeface="Courier New" panose="02070309020205020404" pitchFamily="49" charset="0"/>
              <a:cs typeface="Courier New" panose="02070309020205020404" pitchFamily="49" charset="0"/>
            </a:endParaRPr>
          </a:p>
          <a:p>
            <a:r>
              <a:rPr lang="en-US" altLang="en-US" sz="1350" b="1" i="1">
                <a:solidFill>
                  <a:srgbClr val="000000"/>
                </a:solidFill>
                <a:latin typeface="Courier New" panose="02070309020205020404" pitchFamily="49" charset="0"/>
                <a:cs typeface="Courier New" panose="02070309020205020404" pitchFamily="49" charset="0"/>
              </a:rPr>
              <a:t>	</a:t>
            </a:r>
            <a:r>
              <a:rPr lang="en-US" altLang="en-US" sz="1350" b="1">
                <a:solidFill>
                  <a:srgbClr val="000000"/>
                </a:solidFill>
                <a:latin typeface="Courier New" panose="02070309020205020404" pitchFamily="49" charset="0"/>
                <a:cs typeface="Courier New" panose="02070309020205020404" pitchFamily="49" charset="0"/>
              </a:rPr>
              <a:t>}</a:t>
            </a:r>
          </a:p>
          <a:p>
            <a:r>
              <a:rPr lang="en-US" altLang="en-US" sz="1350" b="1">
                <a:solidFill>
                  <a:srgbClr val="000000"/>
                </a:solidFill>
                <a:latin typeface="Courier New" panose="02070309020205020404" pitchFamily="49" charset="0"/>
                <a:cs typeface="Courier New" panose="02070309020205020404" pitchFamily="49" charset="0"/>
              </a:rPr>
              <a:t>}</a:t>
            </a:r>
            <a:endParaRPr lang="th-TH" altLang="en-US" sz="135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31093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20349BDC-74C3-8946-A7F3-4BB7E358103D}"/>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UI search for country </a:t>
            </a:r>
          </a:p>
        </p:txBody>
      </p:sp>
      <p:sp>
        <p:nvSpPr>
          <p:cNvPr id="313347" name="Rectangle 3">
            <a:extLst>
              <a:ext uri="{FF2B5EF4-FFF2-40B4-BE49-F238E27FC236}">
                <a16:creationId xmlns:a16="http://schemas.microsoft.com/office/drawing/2014/main" id="{1473DB71-8CDA-1A4D-8A7C-C0D3787D9023}"/>
              </a:ext>
            </a:extLst>
          </p:cNvPr>
          <p:cNvSpPr>
            <a:spLocks noGrp="1" noChangeArrowheads="1"/>
          </p:cNvSpPr>
          <p:nvPr>
            <p:ph type="body" idx="4294967295"/>
          </p:nvPr>
        </p:nvSpPr>
        <p:spPr>
          <a:xfrm>
            <a:off x="1676400" y="971550"/>
            <a:ext cx="6019800" cy="3394075"/>
          </a:xfrm>
          <a:solidFill>
            <a:schemeClr val="bg1"/>
          </a:solidFill>
          <a:ln>
            <a:solidFill>
              <a:schemeClr val="tx2"/>
            </a:solidFill>
            <a:miter lim="800000"/>
            <a:headEnd/>
            <a:tailEnd/>
          </a:ln>
        </p:spPr>
        <p:txBody>
          <a:bodyPr/>
          <a:lstStyle/>
          <a:p>
            <a:pPr marL="0" indent="0">
              <a:spcBef>
                <a:spcPct val="10000"/>
              </a:spcBef>
              <a:buNone/>
            </a:pPr>
            <a:r>
              <a:rPr lang="en-US" altLang="en-US" sz="1350" b="1">
                <a:solidFill>
                  <a:srgbClr val="7F0055"/>
                </a:solidFill>
                <a:latin typeface="Courier New" panose="02070309020205020404" pitchFamily="49" charset="0"/>
                <a:cs typeface="Courier New" panose="02070309020205020404" pitchFamily="49" charset="0"/>
              </a:rPr>
              <a:t>private</a:t>
            </a:r>
            <a:r>
              <a:rPr lang="en-US" altLang="en-US" sz="1350">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void</a:t>
            </a:r>
            <a:r>
              <a:rPr lang="en-US" altLang="en-US" sz="1350">
                <a:solidFill>
                  <a:srgbClr val="000000"/>
                </a:solidFill>
                <a:latin typeface="Courier New" panose="02070309020205020404" pitchFamily="49" charset="0"/>
                <a:cs typeface="Courier New" panose="02070309020205020404" pitchFamily="49" charset="0"/>
              </a:rPr>
              <a:t> </a:t>
            </a:r>
            <a:r>
              <a:rPr lang="en-US" altLang="en-US" sz="1350" b="1">
                <a:solidFill>
                  <a:srgbClr val="000000"/>
                </a:solidFill>
                <a:latin typeface="Courier New" panose="02070309020205020404" pitchFamily="49" charset="0"/>
                <a:cs typeface="Courier New" panose="02070309020205020404" pitchFamily="49" charset="0"/>
              </a:rPr>
              <a:t>countrySearch() {</a:t>
            </a: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r>
              <a:rPr lang="en-US" altLang="en-US" sz="1350">
                <a:solidFill>
                  <a:srgbClr val="0000C0"/>
                </a:solidFill>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out</a:t>
            </a:r>
            <a:r>
              <a:rPr lang="en-US" altLang="en-US" sz="1350" b="1">
                <a:solidFill>
                  <a:srgbClr val="000000"/>
                </a:solidFill>
                <a:latin typeface="Courier New" panose="02070309020205020404" pitchFamily="49" charset="0"/>
                <a:cs typeface="Courier New" panose="02070309020205020404" pitchFamily="49" charset="0"/>
              </a:rPr>
              <a:t>.print(</a:t>
            </a:r>
            <a:r>
              <a:rPr lang="en-US" altLang="en-US" sz="1350">
                <a:solidFill>
                  <a:srgbClr val="A50021"/>
                </a:solidFill>
                <a:latin typeface="Courier New" panose="02070309020205020404" pitchFamily="49" charset="0"/>
                <a:cs typeface="Courier New" panose="02070309020205020404" pitchFamily="49" charset="0"/>
              </a:rPr>
              <a:t>"Input name of country: "</a:t>
            </a:r>
            <a:r>
              <a:rPr lang="en-US" altLang="en-US" sz="1350" b="1">
                <a:solidFill>
                  <a:srgbClr val="000000"/>
                </a:solidFill>
                <a:latin typeface="Courier New" panose="02070309020205020404" pitchFamily="49" charset="0"/>
                <a:cs typeface="Courier New" panose="02070309020205020404" pitchFamily="49" charset="0"/>
              </a:rPr>
              <a:t>);</a:t>
            </a: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r>
              <a:rPr lang="en-US" altLang="en-US" sz="1350">
                <a:solidFill>
                  <a:srgbClr val="000000"/>
                </a:solidFill>
                <a:latin typeface="Courier New" panose="02070309020205020404" pitchFamily="49" charset="0"/>
                <a:cs typeface="Courier New" panose="02070309020205020404" pitchFamily="49" charset="0"/>
              </a:rPr>
              <a:t>  </a:t>
            </a:r>
            <a:r>
              <a:rPr lang="en-US" altLang="en-US" sz="1350" b="1">
                <a:solidFill>
                  <a:srgbClr val="000000"/>
                </a:solidFill>
                <a:latin typeface="Courier New" panose="02070309020205020404" pitchFamily="49" charset="0"/>
                <a:cs typeface="Courier New" panose="02070309020205020404" pitchFamily="49" charset="0"/>
              </a:rPr>
              <a:t>String name = </a:t>
            </a:r>
            <a:r>
              <a:rPr lang="en-US" altLang="en-US" sz="1350" b="1">
                <a:solidFill>
                  <a:srgbClr val="0000C0"/>
                </a:solidFill>
                <a:latin typeface="Courier New" panose="02070309020205020404" pitchFamily="49" charset="0"/>
                <a:cs typeface="Courier New" panose="02070309020205020404" pitchFamily="49" charset="0"/>
              </a:rPr>
              <a:t>in</a:t>
            </a:r>
            <a:r>
              <a:rPr lang="en-US" altLang="en-US" sz="1350" b="1">
                <a:solidFill>
                  <a:srgbClr val="000000"/>
                </a:solidFill>
                <a:latin typeface="Courier New" panose="02070309020205020404" pitchFamily="49" charset="0"/>
                <a:cs typeface="Courier New" panose="02070309020205020404" pitchFamily="49" charset="0"/>
              </a:rPr>
              <a:t>.next().trim();</a:t>
            </a: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r>
              <a:rPr lang="en-US" altLang="en-US" sz="1350">
                <a:solidFill>
                  <a:srgbClr val="3F7F5F"/>
                </a:solidFill>
                <a:latin typeface="Courier New" panose="02070309020205020404" pitchFamily="49" charset="0"/>
                <a:cs typeface="Courier New" panose="02070309020205020404" pitchFamily="49" charset="0"/>
              </a:rPr>
              <a:t>  </a:t>
            </a:r>
            <a:r>
              <a:rPr lang="en-US" altLang="en-US" sz="1350">
                <a:solidFill>
                  <a:srgbClr val="008000"/>
                </a:solidFill>
                <a:latin typeface="Courier New" panose="02070309020205020404" pitchFamily="49" charset="0"/>
                <a:cs typeface="Courier New" panose="02070309020205020404" pitchFamily="49" charset="0"/>
              </a:rPr>
              <a:t>// perform the query</a:t>
            </a:r>
          </a:p>
          <a:p>
            <a:pPr marL="0" indent="0">
              <a:spcBef>
                <a:spcPct val="10000"/>
              </a:spcBef>
              <a:buNone/>
            </a:pPr>
            <a:r>
              <a:rPr lang="en-US" altLang="en-US" sz="1350">
                <a:solidFill>
                  <a:srgbClr val="000000"/>
                </a:solidFill>
                <a:latin typeface="Courier New" panose="02070309020205020404" pitchFamily="49" charset="0"/>
                <a:cs typeface="Courier New" panose="02070309020205020404" pitchFamily="49" charset="0"/>
              </a:rPr>
              <a:t>  </a:t>
            </a:r>
            <a:r>
              <a:rPr lang="en-US" altLang="en-US" sz="1350" b="1">
                <a:solidFill>
                  <a:srgbClr val="000000"/>
                </a:solidFill>
                <a:latin typeface="Courier New" panose="02070309020205020404" pitchFamily="49" charset="0"/>
                <a:cs typeface="Courier New" panose="02070309020205020404" pitchFamily="49" charset="0"/>
              </a:rPr>
              <a:t>List&lt;Country&gt; </a:t>
            </a:r>
            <a:r>
              <a:rPr lang="en-US" altLang="en-US" sz="1350" b="1">
                <a:solidFill>
                  <a:schemeClr val="tx2"/>
                </a:solidFill>
                <a:latin typeface="Courier New" panose="02070309020205020404" pitchFamily="49" charset="0"/>
                <a:cs typeface="Courier New" panose="02070309020205020404" pitchFamily="49" charset="0"/>
              </a:rPr>
              <a:t>results</a:t>
            </a:r>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0000C0"/>
                </a:solidFill>
                <a:latin typeface="Courier New" panose="02070309020205020404" pitchFamily="49" charset="0"/>
                <a:cs typeface="Courier New" panose="02070309020205020404" pitchFamily="49" charset="0"/>
              </a:rPr>
              <a:t>countyDao</a:t>
            </a:r>
            <a:r>
              <a:rPr lang="en-US" altLang="en-US" sz="1350" b="1">
                <a:solidFill>
                  <a:srgbClr val="000000"/>
                </a:solidFill>
                <a:latin typeface="Courier New" panose="02070309020205020404" pitchFamily="49" charset="0"/>
                <a:cs typeface="Courier New" panose="02070309020205020404" pitchFamily="49" charset="0"/>
              </a:rPr>
              <a:t>.findByName( name );</a:t>
            </a: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r>
              <a:rPr lang="en-US" altLang="en-US" sz="1350" b="1">
                <a:solidFill>
                  <a:srgbClr val="7F0055"/>
                </a:solidFill>
                <a:latin typeface="Courier New" panose="02070309020205020404" pitchFamily="49" charset="0"/>
                <a:cs typeface="Courier New" panose="02070309020205020404" pitchFamily="49" charset="0"/>
              </a:rPr>
              <a:t>  if</a:t>
            </a:r>
            <a:r>
              <a:rPr lang="en-US" altLang="en-US" sz="1350">
                <a:solidFill>
                  <a:srgbClr val="000000"/>
                </a:solidFill>
                <a:latin typeface="Courier New" panose="02070309020205020404" pitchFamily="49" charset="0"/>
                <a:cs typeface="Courier New" panose="02070309020205020404" pitchFamily="49" charset="0"/>
              </a:rPr>
              <a:t> </a:t>
            </a: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results</a:t>
            </a:r>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7F0055"/>
                </a:solidFill>
                <a:latin typeface="Courier New" panose="02070309020205020404" pitchFamily="49" charset="0"/>
                <a:cs typeface="Courier New" panose="02070309020205020404" pitchFamily="49" charset="0"/>
              </a:rPr>
              <a:t>null</a:t>
            </a:r>
            <a:r>
              <a:rPr lang="en-US" altLang="en-US" sz="1350" b="1">
                <a:solidFill>
                  <a:srgbClr val="000000"/>
                </a:solidFill>
                <a:latin typeface="Courier New" panose="02070309020205020404" pitchFamily="49" charset="0"/>
                <a:cs typeface="Courier New" panose="02070309020205020404" pitchFamily="49" charset="0"/>
              </a:rPr>
              <a:t> )  ...           </a:t>
            </a:r>
            <a:r>
              <a:rPr lang="en-US" altLang="en-US" sz="1350" b="1">
                <a:solidFill>
                  <a:srgbClr val="008000"/>
                </a:solidFill>
                <a:latin typeface="Courier New" panose="02070309020205020404" pitchFamily="49" charset="0"/>
                <a:cs typeface="Courier New" panose="02070309020205020404" pitchFamily="49" charset="0"/>
              </a:rPr>
              <a:t>// failed</a:t>
            </a:r>
            <a:endParaRPr lang="en-US" altLang="en-US" sz="1350">
              <a:solidFill>
                <a:srgbClr val="000000"/>
              </a:solidFill>
              <a:latin typeface="Courier New" panose="02070309020205020404" pitchFamily="49" charset="0"/>
              <a:cs typeface="Courier New" panose="02070309020205020404" pitchFamily="49" charset="0"/>
            </a:endParaRPr>
          </a:p>
          <a:p>
            <a:pPr marL="0" indent="0">
              <a:spcBef>
                <a:spcPct val="10000"/>
              </a:spcBef>
              <a:buNone/>
            </a:pPr>
            <a:endParaRPr lang="en-US" altLang="en-US" sz="1350">
              <a:solidFill>
                <a:srgbClr val="000000"/>
              </a:solidFill>
              <a:latin typeface="Courier New" panose="02070309020205020404" pitchFamily="49" charset="0"/>
              <a:cs typeface="Courier New" panose="02070309020205020404" pitchFamily="49" charset="0"/>
            </a:endParaRPr>
          </a:p>
          <a:p>
            <a:pPr marL="0" indent="0">
              <a:spcBef>
                <a:spcPct val="10000"/>
              </a:spcBef>
              <a:buNone/>
            </a:pP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7F0055"/>
                </a:solidFill>
                <a:latin typeface="Courier New" panose="02070309020205020404" pitchFamily="49" charset="0"/>
                <a:cs typeface="Courier New" panose="02070309020205020404" pitchFamily="49" charset="0"/>
              </a:rPr>
              <a:t>for</a:t>
            </a:r>
            <a:r>
              <a:rPr lang="en-US" altLang="en-US" sz="1350" b="1">
                <a:solidFill>
                  <a:srgbClr val="000000"/>
                </a:solidFill>
                <a:latin typeface="Courier New" panose="02070309020205020404" pitchFamily="49" charset="0"/>
                <a:cs typeface="Courier New" panose="02070309020205020404" pitchFamily="49" charset="0"/>
              </a:rPr>
              <a:t>( Country country : </a:t>
            </a:r>
            <a:r>
              <a:rPr lang="en-US" altLang="en-US" sz="1350" b="1">
                <a:solidFill>
                  <a:schemeClr val="tx2"/>
                </a:solidFill>
                <a:latin typeface="Courier New" panose="02070309020205020404" pitchFamily="49" charset="0"/>
                <a:cs typeface="Courier New" panose="02070309020205020404" pitchFamily="49" charset="0"/>
              </a:rPr>
              <a:t>results</a:t>
            </a:r>
            <a:r>
              <a:rPr lang="en-US" altLang="en-US" sz="1350" b="1">
                <a:solidFill>
                  <a:srgbClr val="000000"/>
                </a:solidFill>
                <a:latin typeface="Courier New" panose="02070309020205020404" pitchFamily="49" charset="0"/>
                <a:cs typeface="Courier New" panose="02070309020205020404" pitchFamily="49" charset="0"/>
              </a:rPr>
              <a:t> ) {</a:t>
            </a: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r>
              <a:rPr lang="en-US" altLang="en-US" sz="1350" b="1">
                <a:solidFill>
                  <a:srgbClr val="0000C0"/>
                </a:solidFill>
                <a:latin typeface="Courier New" panose="02070309020205020404" pitchFamily="49" charset="0"/>
                <a:cs typeface="Courier New" panose="02070309020205020404" pitchFamily="49" charset="0"/>
              </a:rPr>
              <a:t>    out</a:t>
            </a:r>
            <a:r>
              <a:rPr lang="en-US" altLang="en-US" sz="1350" b="1">
                <a:solidFill>
                  <a:srgbClr val="000000"/>
                </a:solidFill>
                <a:latin typeface="Courier New" panose="02070309020205020404" pitchFamily="49" charset="0"/>
                <a:cs typeface="Courier New" panose="02070309020205020404" pitchFamily="49" charset="0"/>
              </a:rPr>
              <a:t>.printf(</a:t>
            </a:r>
            <a:r>
              <a:rPr lang="en-US" altLang="en-US" sz="1350">
                <a:solidFill>
                  <a:srgbClr val="A50021"/>
                </a:solidFill>
                <a:latin typeface="Courier New" panose="02070309020205020404" pitchFamily="49" charset="0"/>
                <a:cs typeface="Courier New" panose="02070309020205020404" pitchFamily="49" charset="0"/>
              </a:rPr>
              <a:t>"Name: %s\n"</a:t>
            </a:r>
            <a:r>
              <a:rPr lang="en-US" altLang="en-US" sz="1350" b="1">
                <a:solidFill>
                  <a:srgbClr val="000000"/>
                </a:solidFill>
                <a:latin typeface="Courier New" panose="02070309020205020404" pitchFamily="49" charset="0"/>
                <a:cs typeface="Courier New" panose="02070309020205020404" pitchFamily="49" charset="0"/>
              </a:rPr>
              <a:t>,  country.getName() );</a:t>
            </a:r>
            <a:endParaRPr lang="en-US" altLang="en-US" sz="1350" b="1">
              <a:latin typeface="Courier New" panose="02070309020205020404" pitchFamily="49" charset="0"/>
              <a:cs typeface="Courier New" panose="02070309020205020404" pitchFamily="49" charset="0"/>
            </a:endParaRPr>
          </a:p>
          <a:p>
            <a:pPr marL="0" indent="0">
              <a:spcBef>
                <a:spcPct val="10000"/>
              </a:spcBef>
              <a:buNone/>
            </a:pPr>
            <a:r>
              <a:rPr lang="en-US" altLang="en-US" sz="1350" b="1">
                <a:solidFill>
                  <a:srgbClr val="000000"/>
                </a:solidFill>
                <a:latin typeface="Courier New" panose="02070309020205020404" pitchFamily="49" charset="0"/>
                <a:cs typeface="Courier New" panose="02070309020205020404" pitchFamily="49" charset="0"/>
              </a:rPr>
              <a:t>    </a:t>
            </a:r>
            <a:r>
              <a:rPr lang="en-US" altLang="en-US" sz="1350" b="1">
                <a:solidFill>
                  <a:srgbClr val="333399"/>
                </a:solidFill>
                <a:latin typeface="Courier New" panose="02070309020205020404" pitchFamily="49" charset="0"/>
                <a:cs typeface="Courier New" panose="02070309020205020404" pitchFamily="49" charset="0"/>
              </a:rPr>
              <a:t>out</a:t>
            </a:r>
            <a:r>
              <a:rPr lang="en-US" altLang="en-US" sz="1350" b="1">
                <a:solidFill>
                  <a:srgbClr val="000000"/>
                </a:solidFill>
                <a:latin typeface="Courier New" panose="02070309020205020404" pitchFamily="49" charset="0"/>
                <a:cs typeface="Courier New" panose="02070309020205020404" pitchFamily="49" charset="0"/>
              </a:rPr>
              <a:t>.printf(</a:t>
            </a:r>
            <a:r>
              <a:rPr lang="en-US" altLang="en-US" sz="1350">
                <a:solidFill>
                  <a:srgbClr val="A50021"/>
                </a:solidFill>
                <a:latin typeface="Courier New" panose="02070309020205020404" pitchFamily="49" charset="0"/>
                <a:cs typeface="Courier New" panose="02070309020205020404" pitchFamily="49" charset="0"/>
              </a:rPr>
              <a:t>"Capital: %s\n"</a:t>
            </a:r>
            <a:r>
              <a:rPr lang="en-US" altLang="en-US" sz="1350" b="1">
                <a:solidFill>
                  <a:srgbClr val="000000"/>
                </a:solidFill>
                <a:latin typeface="Courier New" panose="02070309020205020404" pitchFamily="49" charset="0"/>
                <a:cs typeface="Courier New" panose="02070309020205020404" pitchFamily="49" charset="0"/>
              </a:rPr>
              <a:t>, country.getCapital() );</a:t>
            </a:r>
          </a:p>
          <a:p>
            <a:pPr marL="0" indent="0">
              <a:spcBef>
                <a:spcPct val="10000"/>
              </a:spcBef>
              <a:buNone/>
            </a:pPr>
            <a:r>
              <a:rPr lang="en-US" altLang="en-US" sz="1350" b="1">
                <a:solidFill>
                  <a:srgbClr val="0000C0"/>
                </a:solidFill>
                <a:latin typeface="Courier New" panose="02070309020205020404" pitchFamily="49" charset="0"/>
                <a:cs typeface="Courier New" panose="02070309020205020404" pitchFamily="49" charset="0"/>
              </a:rPr>
              <a:t>    out</a:t>
            </a:r>
            <a:r>
              <a:rPr lang="en-US" altLang="en-US" sz="1350" b="1">
                <a:solidFill>
                  <a:srgbClr val="000000"/>
                </a:solidFill>
                <a:latin typeface="Courier New" panose="02070309020205020404" pitchFamily="49" charset="0"/>
                <a:cs typeface="Courier New" panose="02070309020205020404" pitchFamily="49" charset="0"/>
              </a:rPr>
              <a:t>.printf(</a:t>
            </a:r>
            <a:r>
              <a:rPr lang="en-US" altLang="en-US" sz="1350">
                <a:solidFill>
                  <a:srgbClr val="A50021"/>
                </a:solidFill>
                <a:latin typeface="Courier New" panose="02070309020205020404" pitchFamily="49" charset="0"/>
                <a:cs typeface="Courier New" panose="02070309020205020404" pitchFamily="49" charset="0"/>
              </a:rPr>
              <a:t>"Region: %s\n"</a:t>
            </a:r>
            <a:r>
              <a:rPr lang="en-US" altLang="en-US" sz="1350" b="1">
                <a:solidFill>
                  <a:srgbClr val="000000"/>
                </a:solidFill>
                <a:latin typeface="Courier New" panose="02070309020205020404" pitchFamily="49" charset="0"/>
                <a:cs typeface="Courier New" panose="02070309020205020404" pitchFamily="49" charset="0"/>
              </a:rPr>
              <a:t>, country.getRegion() );</a:t>
            </a:r>
          </a:p>
        </p:txBody>
      </p:sp>
    </p:spTree>
    <p:extLst>
      <p:ext uri="{BB962C8B-B14F-4D97-AF65-F5344CB8AC3E}">
        <p14:creationId xmlns:p14="http://schemas.microsoft.com/office/powerpoint/2010/main" val="213500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6F07341C-0C64-304B-95ED-E2B6625B0C83}"/>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Use a Configuration File</a:t>
            </a:r>
          </a:p>
        </p:txBody>
      </p:sp>
      <p:sp>
        <p:nvSpPr>
          <p:cNvPr id="257027" name="Rectangle 3">
            <a:extLst>
              <a:ext uri="{FF2B5EF4-FFF2-40B4-BE49-F238E27FC236}">
                <a16:creationId xmlns:a16="http://schemas.microsoft.com/office/drawing/2014/main" id="{B72102C4-33B8-1645-8D33-1373E2A4DE65}"/>
              </a:ext>
            </a:extLst>
          </p:cNvPr>
          <p:cNvSpPr>
            <a:spLocks noGrp="1" noChangeArrowheads="1"/>
          </p:cNvSpPr>
          <p:nvPr>
            <p:ph type="body" idx="4294967295"/>
          </p:nvPr>
        </p:nvSpPr>
        <p:spPr>
          <a:xfrm>
            <a:off x="1447800" y="1200150"/>
            <a:ext cx="5940425" cy="1404937"/>
          </a:xfrm>
        </p:spPr>
        <p:txBody>
          <a:bodyPr>
            <a:normAutofit fontScale="47500" lnSpcReduction="20000"/>
          </a:bodyPr>
          <a:lstStyle/>
          <a:p>
            <a:pPr>
              <a:buFont typeface="Wingdings" pitchFamily="2" charset="2"/>
              <a:buNone/>
            </a:pPr>
            <a:r>
              <a:rPr lang="en-US" altLang="en-US" dirty="0"/>
              <a:t>Purpose:</a:t>
            </a:r>
          </a:p>
          <a:p>
            <a:r>
              <a:rPr lang="en-US" altLang="en-US" dirty="0"/>
              <a:t>Configuration data such as database URL, username, password, should be in a </a:t>
            </a:r>
            <a:r>
              <a:rPr lang="en-US" altLang="en-US" i="1" dirty="0"/>
              <a:t>file not in the Java code</a:t>
            </a:r>
            <a:r>
              <a:rPr lang="en-US" altLang="en-US" dirty="0"/>
              <a:t>.</a:t>
            </a:r>
          </a:p>
          <a:p>
            <a:pPr>
              <a:spcBef>
                <a:spcPct val="50000"/>
              </a:spcBef>
            </a:pPr>
            <a:r>
              <a:rPr lang="en-US" altLang="en-US" dirty="0"/>
              <a:t>Put this data in a configuration file.</a:t>
            </a:r>
          </a:p>
          <a:p>
            <a:pPr>
              <a:spcBef>
                <a:spcPct val="50000"/>
              </a:spcBef>
              <a:buFont typeface="Wingdings" pitchFamily="2" charset="2"/>
              <a:buNone/>
            </a:pPr>
            <a:r>
              <a:rPr lang="en-US" altLang="en-US" dirty="0">
                <a:solidFill>
                  <a:schemeClr val="tx2"/>
                </a:solidFill>
              </a:rPr>
              <a:t>Example</a:t>
            </a:r>
            <a:r>
              <a:rPr lang="en-US" altLang="en-US" dirty="0"/>
              <a:t>:  </a:t>
            </a:r>
            <a:r>
              <a:rPr lang="en-US" altLang="en-US" b="1" dirty="0" err="1">
                <a:latin typeface="Courier New" panose="02070309020205020404" pitchFamily="49" charset="0"/>
                <a:cs typeface="Courier New" panose="02070309020205020404" pitchFamily="49" charset="0"/>
              </a:rPr>
              <a:t>world.config</a:t>
            </a:r>
            <a:endParaRPr lang="en-US" altLang="en-US" b="1" dirty="0">
              <a:latin typeface="Courier New" panose="02070309020205020404" pitchFamily="49" charset="0"/>
              <a:cs typeface="Courier New" panose="02070309020205020404" pitchFamily="49" charset="0"/>
            </a:endParaRPr>
          </a:p>
        </p:txBody>
      </p:sp>
      <p:sp>
        <p:nvSpPr>
          <p:cNvPr id="257028" name="Text Box 4">
            <a:extLst>
              <a:ext uri="{FF2B5EF4-FFF2-40B4-BE49-F238E27FC236}">
                <a16:creationId xmlns:a16="http://schemas.microsoft.com/office/drawing/2014/main" id="{96DE2922-A80D-B34C-BF7A-2D290128B9F4}"/>
              </a:ext>
            </a:extLst>
          </p:cNvPr>
          <p:cNvSpPr txBox="1">
            <a:spLocks noChangeArrowheads="1"/>
          </p:cNvSpPr>
          <p:nvPr/>
        </p:nvSpPr>
        <p:spPr bwMode="auto">
          <a:xfrm>
            <a:off x="1519635" y="2876550"/>
            <a:ext cx="5868590" cy="1338828"/>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1500" b="1">
                <a:latin typeface="Courier New" panose="02070309020205020404" pitchFamily="49" charset="0"/>
                <a:cs typeface="Courier New" panose="02070309020205020404" pitchFamily="49" charset="0"/>
              </a:rPr>
              <a:t># World database properties</a:t>
            </a:r>
          </a:p>
          <a:p>
            <a:pPr>
              <a:spcBef>
                <a:spcPct val="10000"/>
              </a:spcBef>
            </a:pPr>
            <a:r>
              <a:rPr lang="en-US" altLang="en-US" sz="1500" b="1">
                <a:latin typeface="Courier New" panose="02070309020205020404" pitchFamily="49" charset="0"/>
                <a:cs typeface="Courier New" panose="02070309020205020404" pitchFamily="49" charset="0"/>
              </a:rPr>
              <a:t>jdbc.url=jdbc:mysql://localhost/world</a:t>
            </a:r>
          </a:p>
          <a:p>
            <a:pPr>
              <a:spcBef>
                <a:spcPct val="10000"/>
              </a:spcBef>
            </a:pPr>
            <a:r>
              <a:rPr lang="en-US" altLang="en-US" sz="1500" b="1">
                <a:latin typeface="Courier New" panose="02070309020205020404" pitchFamily="49" charset="0"/>
                <a:cs typeface="Courier New" panose="02070309020205020404" pitchFamily="49" charset="0"/>
              </a:rPr>
              <a:t>user=student</a:t>
            </a:r>
          </a:p>
          <a:p>
            <a:pPr>
              <a:spcBef>
                <a:spcPct val="10000"/>
              </a:spcBef>
            </a:pPr>
            <a:r>
              <a:rPr lang="en-US" altLang="en-US" sz="1500" b="1">
                <a:latin typeface="Courier New" panose="02070309020205020404" pitchFamily="49" charset="0"/>
                <a:cs typeface="Courier New" panose="02070309020205020404" pitchFamily="49" charset="0"/>
              </a:rPr>
              <a:t>password=secret</a:t>
            </a:r>
          </a:p>
          <a:p>
            <a:pPr>
              <a:spcBef>
                <a:spcPct val="10000"/>
              </a:spcBef>
            </a:pPr>
            <a:r>
              <a:rPr lang="en-US" altLang="en-US" sz="1500" b="1">
                <a:latin typeface="Courier New" panose="02070309020205020404" pitchFamily="49" charset="0"/>
                <a:cs typeface="Courier New" panose="02070309020205020404" pitchFamily="49" charset="0"/>
              </a:rPr>
              <a:t>jdbc.drivers=com.mysql.jdbc.Driver</a:t>
            </a:r>
          </a:p>
        </p:txBody>
      </p:sp>
    </p:spTree>
    <p:extLst>
      <p:ext uri="{BB962C8B-B14F-4D97-AF65-F5344CB8AC3E}">
        <p14:creationId xmlns:p14="http://schemas.microsoft.com/office/powerpoint/2010/main" val="285367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B234A74C-D10C-5D43-8EEC-C74265802BEF}"/>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Loading Properties</a:t>
            </a:r>
          </a:p>
        </p:txBody>
      </p:sp>
      <p:sp>
        <p:nvSpPr>
          <p:cNvPr id="258051" name="Rectangle 3">
            <a:extLst>
              <a:ext uri="{FF2B5EF4-FFF2-40B4-BE49-F238E27FC236}">
                <a16:creationId xmlns:a16="http://schemas.microsoft.com/office/drawing/2014/main" id="{47E6C3E7-7F06-FE49-B890-CAD7A4315DCA}"/>
              </a:ext>
            </a:extLst>
          </p:cNvPr>
          <p:cNvSpPr>
            <a:spLocks noGrp="1" noChangeArrowheads="1"/>
          </p:cNvSpPr>
          <p:nvPr>
            <p:ph type="body" idx="4294967295"/>
          </p:nvPr>
        </p:nvSpPr>
        <p:spPr>
          <a:xfrm>
            <a:off x="1828800" y="1085796"/>
            <a:ext cx="5940425" cy="644525"/>
          </a:xfrm>
        </p:spPr>
        <p:txBody>
          <a:bodyPr>
            <a:normAutofit fontScale="55000" lnSpcReduction="20000"/>
          </a:bodyPr>
          <a:lstStyle/>
          <a:p>
            <a:pPr marL="0" indent="0">
              <a:buNone/>
            </a:pPr>
            <a:r>
              <a:rPr lang="en-US" altLang="en-US" dirty="0"/>
              <a:t>The </a:t>
            </a:r>
            <a:r>
              <a:rPr lang="en-US" altLang="en-US" b="1" dirty="0" err="1">
                <a:latin typeface="Courier New" panose="02070309020205020404" pitchFamily="49" charset="0"/>
                <a:cs typeface="Courier New" panose="02070309020205020404" pitchFamily="49" charset="0"/>
              </a:rPr>
              <a:t>java.util.Properties</a:t>
            </a:r>
            <a:r>
              <a:rPr lang="en-US" altLang="en-US" dirty="0"/>
              <a:t> class can read or write "properties" files in this format. (can also write XML). </a:t>
            </a:r>
          </a:p>
        </p:txBody>
      </p:sp>
      <p:sp>
        <p:nvSpPr>
          <p:cNvPr id="258052" name="Text Box 4">
            <a:extLst>
              <a:ext uri="{FF2B5EF4-FFF2-40B4-BE49-F238E27FC236}">
                <a16:creationId xmlns:a16="http://schemas.microsoft.com/office/drawing/2014/main" id="{5A65ED1E-5D44-2145-A7C8-AEF33CB37568}"/>
              </a:ext>
            </a:extLst>
          </p:cNvPr>
          <p:cNvSpPr txBox="1">
            <a:spLocks noChangeArrowheads="1"/>
          </p:cNvSpPr>
          <p:nvPr/>
        </p:nvSpPr>
        <p:spPr bwMode="auto">
          <a:xfrm>
            <a:off x="1557338" y="1783557"/>
            <a:ext cx="6031706" cy="2585323"/>
          </a:xfrm>
          <a:prstGeom prst="rect">
            <a:avLst/>
          </a:prstGeom>
          <a:solidFill>
            <a:schemeClr val="bg1"/>
          </a:solidFill>
          <a:ln w="9525">
            <a:solidFill>
              <a:schemeClr val="tx2"/>
            </a:solidFill>
            <a:miter lim="800000"/>
            <a:headEnd/>
            <a:tailEnd/>
          </a:ln>
          <a:effectLst/>
        </p:spPr>
        <p:txBody>
          <a:bodyPr>
            <a:spAutoFit/>
          </a:bodyPr>
          <a:lstStyle/>
          <a:p>
            <a:pPr>
              <a:spcBef>
                <a:spcPct val="10000"/>
              </a:spcBef>
            </a:pPr>
            <a:r>
              <a:rPr lang="en-US" altLang="en-US" sz="1350" dirty="0">
                <a:solidFill>
                  <a:srgbClr val="3F7F5F"/>
                </a:solidFill>
                <a:latin typeface="Courier New" panose="02070309020205020404" pitchFamily="49" charset="0"/>
                <a:cs typeface="Courier New" panose="02070309020205020404" pitchFamily="49" charset="0"/>
              </a:rPr>
              <a:t>// get name of the configuration file</a:t>
            </a:r>
            <a:endParaRPr lang="en-US" altLang="en-US" sz="1350"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String config = "</a:t>
            </a:r>
            <a:r>
              <a:rPr lang="en-US" altLang="en-US" sz="1350" b="1" dirty="0" err="1">
                <a:solidFill>
                  <a:srgbClr val="A50021"/>
                </a:solidFill>
                <a:latin typeface="Courier New" panose="02070309020205020404" pitchFamily="49" charset="0"/>
                <a:cs typeface="Courier New" panose="02070309020205020404" pitchFamily="49" charset="0"/>
              </a:rPr>
              <a:t>world.config</a:t>
            </a:r>
            <a:r>
              <a:rPr lang="en-US" altLang="en-US" sz="1350" b="1" dirty="0">
                <a:solidFill>
                  <a:srgbClr val="000000"/>
                </a:solidFill>
                <a:latin typeface="Courier New" panose="02070309020205020404" pitchFamily="49" charset="0"/>
                <a:cs typeface="Courier New" panose="02070309020205020404" pitchFamily="49" charset="0"/>
              </a:rPr>
              <a:t>";</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dirty="0">
                <a:solidFill>
                  <a:srgbClr val="3F7F5F"/>
                </a:solidFill>
                <a:latin typeface="Courier New" panose="02070309020205020404" pitchFamily="49" charset="0"/>
                <a:cs typeface="Courier New" panose="02070309020205020404" pitchFamily="49" charset="0"/>
              </a:rPr>
              <a:t>// allow user to change this: java -</a:t>
            </a:r>
            <a:r>
              <a:rPr lang="en-US" altLang="en-US" sz="1350" dirty="0" err="1">
                <a:solidFill>
                  <a:srgbClr val="3F7F5F"/>
                </a:solidFill>
                <a:latin typeface="Courier New" panose="02070309020205020404" pitchFamily="49" charset="0"/>
                <a:cs typeface="Courier New" panose="02070309020205020404" pitchFamily="49" charset="0"/>
              </a:rPr>
              <a:t>dworld.config</a:t>
            </a:r>
            <a:r>
              <a:rPr lang="en-US" altLang="en-US" sz="1350" dirty="0">
                <a:solidFill>
                  <a:srgbClr val="3F7F5F"/>
                </a:solidFill>
                <a:latin typeface="Courier New" panose="02070309020205020404" pitchFamily="49" charset="0"/>
                <a:cs typeface="Courier New" panose="02070309020205020404" pitchFamily="49" charset="0"/>
              </a:rPr>
              <a:t>=...</a:t>
            </a:r>
            <a:endParaRPr lang="en-US" altLang="en-US" sz="1350"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config = </a:t>
            </a:r>
            <a:r>
              <a:rPr lang="en-US" altLang="en-US" sz="1350" b="1" dirty="0" err="1">
                <a:solidFill>
                  <a:srgbClr val="000000"/>
                </a:solidFill>
                <a:latin typeface="Courier New" panose="02070309020205020404" pitchFamily="49" charset="0"/>
                <a:cs typeface="Courier New" panose="02070309020205020404" pitchFamily="49" charset="0"/>
              </a:rPr>
              <a:t>System.getProperty</a:t>
            </a:r>
            <a:r>
              <a:rPr lang="en-US" altLang="en-US" sz="1350" b="1" dirty="0">
                <a:solidFill>
                  <a:srgbClr val="000000"/>
                </a:solidFill>
                <a:latin typeface="Courier New" panose="02070309020205020404" pitchFamily="49" charset="0"/>
                <a:cs typeface="Courier New" panose="02070309020205020404" pitchFamily="49" charset="0"/>
              </a:rPr>
              <a:t>("</a:t>
            </a:r>
            <a:r>
              <a:rPr lang="en-US" altLang="en-US" sz="1350" b="1" dirty="0" err="1">
                <a:solidFill>
                  <a:srgbClr val="000000"/>
                </a:solidFill>
                <a:latin typeface="Courier New" panose="02070309020205020404" pitchFamily="49" charset="0"/>
                <a:cs typeface="Courier New" panose="02070309020205020404" pitchFamily="49" charset="0"/>
              </a:rPr>
              <a:t>world.config</a:t>
            </a:r>
            <a:r>
              <a:rPr lang="en-US" altLang="en-US" sz="1350" b="1" dirty="0">
                <a:solidFill>
                  <a:srgbClr val="000000"/>
                </a:solidFill>
                <a:latin typeface="Courier New" panose="02070309020205020404" pitchFamily="49" charset="0"/>
                <a:cs typeface="Courier New" panose="02070309020205020404" pitchFamily="49" charset="0"/>
              </a:rPr>
              <a:t>", config );</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dirty="0">
                <a:solidFill>
                  <a:srgbClr val="3F7F5F"/>
                </a:solidFill>
                <a:latin typeface="Courier New" panose="02070309020205020404" pitchFamily="49" charset="0"/>
                <a:cs typeface="Courier New" panose="02070309020205020404" pitchFamily="49" charset="0"/>
              </a:rPr>
              <a:t>// load the properties</a:t>
            </a:r>
            <a:endParaRPr lang="en-US" altLang="en-US" sz="1350"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Properties properties = </a:t>
            </a:r>
            <a:r>
              <a:rPr lang="en-US" altLang="en-US" sz="1350" b="1" dirty="0">
                <a:solidFill>
                  <a:srgbClr val="7F0055"/>
                </a:solidFill>
                <a:latin typeface="Courier New" panose="02070309020205020404" pitchFamily="49" charset="0"/>
                <a:cs typeface="Courier New" panose="02070309020205020404" pitchFamily="49" charset="0"/>
              </a:rPr>
              <a:t>new</a:t>
            </a:r>
            <a:r>
              <a:rPr lang="en-US" altLang="en-US" sz="1350" b="1" dirty="0">
                <a:solidFill>
                  <a:srgbClr val="000000"/>
                </a:solidFill>
                <a:latin typeface="Courier New" panose="02070309020205020404" pitchFamily="49" charset="0"/>
                <a:cs typeface="Courier New" panose="02070309020205020404" pitchFamily="49" charset="0"/>
              </a:rPr>
              <a:t> Properties( );</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7F0055"/>
                </a:solidFill>
                <a:latin typeface="Courier New" panose="02070309020205020404" pitchFamily="49" charset="0"/>
                <a:cs typeface="Courier New" panose="02070309020205020404" pitchFamily="49" charset="0"/>
              </a:rPr>
              <a:t>try</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FileInputStream</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fis</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a:solidFill>
                  <a:srgbClr val="7F0055"/>
                </a:solidFill>
                <a:latin typeface="Courier New" panose="02070309020205020404" pitchFamily="49" charset="0"/>
                <a:cs typeface="Courier New" panose="02070309020205020404" pitchFamily="49" charset="0"/>
              </a:rPr>
              <a:t>new</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FileInputStream</a:t>
            </a:r>
            <a:r>
              <a:rPr lang="en-US" altLang="en-US" sz="1350" b="1" dirty="0">
                <a:solidFill>
                  <a:srgbClr val="000000"/>
                </a:solidFill>
                <a:latin typeface="Courier New" panose="02070309020205020404" pitchFamily="49" charset="0"/>
                <a:cs typeface="Courier New" panose="02070309020205020404" pitchFamily="49" charset="0"/>
              </a:rPr>
              <a:t>( config );</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properties.load</a:t>
            </a:r>
            <a:r>
              <a:rPr lang="en-US" altLang="en-US" sz="1350" b="1" dirty="0">
                <a:solidFill>
                  <a:schemeClr val="tx2"/>
                </a:solidFill>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fis</a:t>
            </a:r>
            <a:r>
              <a:rPr lang="en-US" altLang="en-US" sz="1350" b="1" dirty="0">
                <a:solidFill>
                  <a:schemeClr val="tx2"/>
                </a:solidFill>
                <a:latin typeface="Courier New" panose="02070309020205020404" pitchFamily="49" charset="0"/>
                <a:cs typeface="Courier New" panose="02070309020205020404" pitchFamily="49" charset="0"/>
              </a:rPr>
              <a:t> )</a:t>
            </a:r>
            <a:r>
              <a:rPr lang="en-US" altLang="en-US" sz="1350" b="1" dirty="0">
                <a:solidFill>
                  <a:srgbClr val="000000"/>
                </a:solidFill>
                <a:latin typeface="Courier New" panose="02070309020205020404" pitchFamily="49" charset="0"/>
                <a:cs typeface="Courier New" panose="02070309020205020404" pitchFamily="49" charset="0"/>
              </a:rPr>
              <a:t>;</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fis.close</a:t>
            </a:r>
            <a:r>
              <a:rPr lang="en-US" altLang="en-US" sz="1350" b="1" dirty="0">
                <a:solidFill>
                  <a:srgbClr val="000000"/>
                </a:solidFill>
                <a:latin typeface="Courier New" panose="02070309020205020404" pitchFamily="49" charset="0"/>
                <a:cs typeface="Courier New" panose="02070309020205020404" pitchFamily="49" charset="0"/>
              </a:rPr>
              <a:t>( );</a:t>
            </a:r>
            <a:endParaRPr lang="en-US" altLang="en-US" sz="1350" b="1"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7F0055"/>
                </a:solidFill>
                <a:latin typeface="Courier New" panose="02070309020205020404" pitchFamily="49" charset="0"/>
                <a:cs typeface="Courier New" panose="02070309020205020404" pitchFamily="49" charset="0"/>
              </a:rPr>
              <a:t>catch</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err="1">
                <a:solidFill>
                  <a:srgbClr val="000000"/>
                </a:solidFill>
                <a:latin typeface="Courier New" panose="02070309020205020404" pitchFamily="49" charset="0"/>
                <a:cs typeface="Courier New" panose="02070309020205020404" pitchFamily="49" charset="0"/>
              </a:rPr>
              <a:t>FileNotFoundException</a:t>
            </a:r>
            <a:r>
              <a:rPr lang="en-US" altLang="en-US" sz="1350" b="1" dirty="0">
                <a:solidFill>
                  <a:srgbClr val="000000"/>
                </a:solidFill>
                <a:latin typeface="Courier New" panose="02070309020205020404" pitchFamily="49" charset="0"/>
                <a:cs typeface="Courier New" panose="02070309020205020404" pitchFamily="49" charset="0"/>
              </a:rPr>
              <a:t> e ) { ... }</a:t>
            </a:r>
          </a:p>
        </p:txBody>
      </p:sp>
    </p:spTree>
    <p:extLst>
      <p:ext uri="{BB962C8B-B14F-4D97-AF65-F5344CB8AC3E}">
        <p14:creationId xmlns:p14="http://schemas.microsoft.com/office/powerpoint/2010/main" val="1236967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4FA7D0A3-ACB6-BF42-93BB-2F73F3F7B97A}"/>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Use Properties in </a:t>
            </a:r>
            <a:r>
              <a:rPr lang="en-US" altLang="en-US" sz="2400" dirty="0" err="1">
                <a:solidFill>
                  <a:schemeClr val="bg1"/>
                </a:solidFill>
              </a:rPr>
              <a:t>ConnectionManager</a:t>
            </a:r>
            <a:endParaRPr lang="th-TH" altLang="en-US" sz="2400" dirty="0">
              <a:solidFill>
                <a:schemeClr val="bg1"/>
              </a:solidFill>
            </a:endParaRPr>
          </a:p>
        </p:txBody>
      </p:sp>
      <p:sp>
        <p:nvSpPr>
          <p:cNvPr id="311300" name="Text Box 4">
            <a:extLst>
              <a:ext uri="{FF2B5EF4-FFF2-40B4-BE49-F238E27FC236}">
                <a16:creationId xmlns:a16="http://schemas.microsoft.com/office/drawing/2014/main" id="{C5AFE585-0DD7-2344-B032-6CD7F38CBFC5}"/>
              </a:ext>
            </a:extLst>
          </p:cNvPr>
          <p:cNvSpPr txBox="1">
            <a:spLocks noChangeArrowheads="1"/>
          </p:cNvSpPr>
          <p:nvPr/>
        </p:nvSpPr>
        <p:spPr bwMode="auto">
          <a:xfrm>
            <a:off x="1905000" y="666750"/>
            <a:ext cx="6253163" cy="4039567"/>
          </a:xfrm>
          <a:prstGeom prst="rect">
            <a:avLst/>
          </a:prstGeom>
          <a:solidFill>
            <a:schemeClr val="bg1"/>
          </a:solidFill>
          <a:ln w="12700">
            <a:solidFill>
              <a:srgbClr val="333399"/>
            </a:solidFill>
            <a:miter lim="800000"/>
            <a:headEnd/>
            <a:tailEnd/>
          </a:ln>
          <a:effectLst/>
        </p:spPr>
        <p:txBody>
          <a:bodyPr>
            <a:spAutoFit/>
          </a:bodyPr>
          <a:lstStyle>
            <a:lvl1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 pos="1368425"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dirty="0">
                <a:latin typeface="Courier New" panose="02070309020205020404" pitchFamily="49" charset="0"/>
                <a:cs typeface="Courier New" panose="02070309020205020404" pitchFamily="49" charset="0"/>
              </a:rPr>
              <a:t>public class </a:t>
            </a:r>
            <a:r>
              <a:rPr lang="en-US" altLang="en-US" sz="1350" b="1" dirty="0" err="1">
                <a:latin typeface="Courier New" panose="02070309020205020404" pitchFamily="49" charset="0"/>
                <a:cs typeface="Courier New" panose="02070309020205020404" pitchFamily="49" charset="0"/>
              </a:rPr>
              <a:t>ConnectionManager</a:t>
            </a:r>
            <a:r>
              <a:rPr lang="en-US" altLang="en-US" sz="1350" b="1" dirty="0">
                <a:latin typeface="Courier New" panose="02070309020205020404" pitchFamily="49" charset="0"/>
                <a:cs typeface="Courier New" panose="02070309020205020404" pitchFamily="49" charset="0"/>
              </a:rPr>
              <a:t> {</a:t>
            </a:r>
          </a:p>
          <a:p>
            <a:r>
              <a:rPr lang="en-US" altLang="en-US" sz="1350" b="1" dirty="0">
                <a:latin typeface="Courier New" panose="02070309020205020404" pitchFamily="49" charset="0"/>
                <a:cs typeface="Courier New" panose="02070309020205020404" pitchFamily="49" charset="0"/>
              </a:rPr>
              <a:t>	private void </a:t>
            </a:r>
            <a:r>
              <a:rPr lang="en-US" altLang="en-US" sz="1350" b="1" dirty="0" err="1">
                <a:latin typeface="Courier New" panose="02070309020205020404" pitchFamily="49" charset="0"/>
                <a:cs typeface="Courier New" panose="02070309020205020404" pitchFamily="49" charset="0"/>
              </a:rPr>
              <a:t>makeConnection</a:t>
            </a:r>
            <a:r>
              <a:rPr lang="en-US" altLang="en-US" sz="1350" b="1" dirty="0">
                <a:latin typeface="Courier New" panose="02070309020205020404" pitchFamily="49" charset="0"/>
                <a:cs typeface="Courier New" panose="02070309020205020404" pitchFamily="49" charset="0"/>
              </a:rPr>
              <a:t>( ) {</a:t>
            </a:r>
          </a:p>
          <a:p>
            <a:r>
              <a:rPr lang="en-US" altLang="en-US" sz="1350" b="1" dirty="0">
                <a:latin typeface="Courier New" panose="02070309020205020404" pitchFamily="49" charset="0"/>
                <a:cs typeface="Courier New" panose="02070309020205020404" pitchFamily="49" charset="0"/>
              </a:rPr>
              <a:t>		Properties </a:t>
            </a:r>
            <a:r>
              <a:rPr lang="en-US" altLang="en-US" sz="1350" b="1" dirty="0">
                <a:solidFill>
                  <a:schemeClr val="tx2"/>
                </a:solidFill>
                <a:latin typeface="Courier New" panose="02070309020205020404" pitchFamily="49" charset="0"/>
                <a:cs typeface="Courier New" panose="02070309020205020404" pitchFamily="49" charset="0"/>
              </a:rPr>
              <a:t>properties = </a:t>
            </a:r>
          </a:p>
          <a:p>
            <a:r>
              <a:rPr lang="en-US" altLang="en-US" sz="1350" b="1" dirty="0">
                <a:solidFill>
                  <a:schemeClr val="tx2"/>
                </a:solidFill>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PropertyManager.getProperties</a:t>
            </a:r>
            <a:r>
              <a:rPr lang="en-US" altLang="en-US" sz="1350" b="1" dirty="0">
                <a:solidFill>
                  <a:schemeClr val="tx2"/>
                </a:solidFill>
                <a:latin typeface="Courier New" panose="02070309020205020404" pitchFamily="49" charset="0"/>
                <a:cs typeface="Courier New" panose="02070309020205020404" pitchFamily="49" charset="0"/>
              </a:rPr>
              <a:t>()</a:t>
            </a:r>
            <a:r>
              <a:rPr lang="en-US" altLang="en-US" sz="1350" b="1" dirty="0">
                <a:latin typeface="Courier New" panose="02070309020205020404" pitchFamily="49" charset="0"/>
                <a:cs typeface="Courier New" panose="02070309020205020404" pitchFamily="49" charset="0"/>
              </a:rPr>
              <a:t>;</a:t>
            </a:r>
          </a:p>
          <a:p>
            <a:r>
              <a:rPr lang="en-US" altLang="en-US" sz="1350" b="1" dirty="0">
                <a:latin typeface="Courier New" panose="02070309020205020404" pitchFamily="49" charset="0"/>
                <a:cs typeface="Courier New" panose="02070309020205020404" pitchFamily="49" charset="0"/>
              </a:rPr>
              <a:t> 		String </a:t>
            </a:r>
            <a:r>
              <a:rPr lang="en-US" altLang="en-US" sz="1350" b="1" dirty="0" err="1">
                <a:latin typeface="Courier New" panose="02070309020205020404" pitchFamily="49" charset="0"/>
                <a:cs typeface="Courier New" panose="02070309020205020404" pitchFamily="49" charset="0"/>
              </a:rPr>
              <a:t>jdbc_driver</a:t>
            </a:r>
            <a:r>
              <a:rPr lang="en-US" altLang="en-US" sz="1350" b="1" dirty="0">
                <a:latin typeface="Courier New" panose="02070309020205020404" pitchFamily="49" charset="0"/>
                <a:cs typeface="Courier New" panose="02070309020205020404" pitchFamily="49" charset="0"/>
              </a:rPr>
              <a:t> =</a:t>
            </a:r>
          </a:p>
          <a:p>
            <a:r>
              <a:rPr lang="en-US" altLang="en-US" sz="1350" b="1" dirty="0">
                <a:latin typeface="Courier New" panose="02070309020205020404" pitchFamily="49" charset="0"/>
                <a:cs typeface="Courier New" panose="02070309020205020404" pitchFamily="49" charset="0"/>
              </a:rPr>
              <a:t>		</a:t>
            </a:r>
            <a:r>
              <a:rPr lang="en-US" altLang="en-US" sz="1350" b="1" dirty="0" err="1">
                <a:solidFill>
                  <a:schemeClr val="tx2"/>
                </a:solidFill>
                <a:latin typeface="Courier New" panose="02070309020205020404" pitchFamily="49" charset="0"/>
                <a:cs typeface="Courier New" panose="02070309020205020404" pitchFamily="49" charset="0"/>
              </a:rPr>
              <a:t>properties.getProperty</a:t>
            </a:r>
            <a:r>
              <a:rPr lang="en-US" altLang="en-US" sz="1350" b="1" dirty="0">
                <a:latin typeface="Courier New" panose="02070309020205020404" pitchFamily="49" charset="0"/>
                <a:cs typeface="Courier New" panose="02070309020205020404" pitchFamily="49" charset="0"/>
              </a:rPr>
              <a:t>("</a:t>
            </a:r>
            <a:r>
              <a:rPr lang="en-US" altLang="en-US" sz="1350" b="1" dirty="0" err="1">
                <a:latin typeface="Courier New" panose="02070309020205020404" pitchFamily="49" charset="0"/>
                <a:cs typeface="Courier New" panose="02070309020205020404" pitchFamily="49" charset="0"/>
              </a:rPr>
              <a:t>jdbc.drivers</a:t>
            </a:r>
            <a:r>
              <a:rPr lang="en-US" altLang="en-US" sz="1350" b="1" dirty="0">
                <a:latin typeface="Courier New" panose="02070309020205020404" pitchFamily="49" charset="0"/>
                <a:cs typeface="Courier New" panose="02070309020205020404" pitchFamily="49" charset="0"/>
              </a:rPr>
              <a:t>");        </a:t>
            </a:r>
          </a:p>
          <a:p>
            <a:r>
              <a:rPr lang="en-US" altLang="en-US" sz="1350" b="1" dirty="0">
                <a:latin typeface="Courier New" panose="02070309020205020404" pitchFamily="49" charset="0"/>
                <a:cs typeface="Courier New" panose="02070309020205020404" pitchFamily="49" charset="0"/>
              </a:rPr>
              <a:t> 		String </a:t>
            </a:r>
            <a:r>
              <a:rPr lang="en-US" altLang="en-US" sz="1350" b="1" dirty="0" err="1">
                <a:latin typeface="Courier New" panose="02070309020205020404" pitchFamily="49" charset="0"/>
                <a:cs typeface="Courier New" panose="02070309020205020404" pitchFamily="49" charset="0"/>
              </a:rPr>
              <a:t>url</a:t>
            </a:r>
            <a:r>
              <a:rPr lang="en-US" altLang="en-US" sz="1350" b="1" dirty="0">
                <a:latin typeface="Courier New" panose="02070309020205020404" pitchFamily="49" charset="0"/>
                <a:cs typeface="Courier New" panose="02070309020205020404" pitchFamily="49" charset="0"/>
              </a:rPr>
              <a:t> = </a:t>
            </a:r>
            <a:r>
              <a:rPr lang="en-US" altLang="en-US" sz="1350" b="1" dirty="0" err="1">
                <a:solidFill>
                  <a:schemeClr val="tx2"/>
                </a:solidFill>
                <a:latin typeface="Courier New" panose="02070309020205020404" pitchFamily="49" charset="0"/>
                <a:cs typeface="Courier New" panose="02070309020205020404" pitchFamily="49" charset="0"/>
              </a:rPr>
              <a:t>properties.getProperty</a:t>
            </a:r>
            <a:r>
              <a:rPr lang="en-US" altLang="en-US" sz="1350" b="1" dirty="0">
                <a:latin typeface="Courier New" panose="02070309020205020404" pitchFamily="49" charset="0"/>
                <a:cs typeface="Courier New" panose="02070309020205020404" pitchFamily="49" charset="0"/>
              </a:rPr>
              <a:t>("</a:t>
            </a:r>
            <a:r>
              <a:rPr lang="en-US" altLang="en-US" sz="1350" b="1" dirty="0" err="1">
                <a:latin typeface="Courier New" panose="02070309020205020404" pitchFamily="49" charset="0"/>
                <a:cs typeface="Courier New" panose="02070309020205020404" pitchFamily="49" charset="0"/>
              </a:rPr>
              <a:t>jdbc.url</a:t>
            </a:r>
            <a:r>
              <a:rPr lang="en-US" altLang="en-US" sz="1350" b="1" dirty="0">
                <a:latin typeface="Courier New" panose="02070309020205020404" pitchFamily="49" charset="0"/>
                <a:cs typeface="Courier New" panose="02070309020205020404" pitchFamily="49" charset="0"/>
              </a:rPr>
              <a:t>");</a:t>
            </a:r>
          </a:p>
          <a:p>
            <a:r>
              <a:rPr lang="en-US" altLang="en-US" sz="1350" b="1" dirty="0">
                <a:latin typeface="Courier New" panose="02070309020205020404" pitchFamily="49" charset="0"/>
                <a:cs typeface="Courier New" panose="02070309020205020404" pitchFamily="49" charset="0"/>
              </a:rPr>
              <a:t>		</a:t>
            </a:r>
            <a:r>
              <a:rPr lang="en-US" altLang="en-US" sz="1350" b="1" dirty="0">
                <a:solidFill>
                  <a:srgbClr val="006600"/>
                </a:solidFill>
                <a:latin typeface="Courier New" panose="02070309020205020404" pitchFamily="49" charset="0"/>
                <a:cs typeface="Courier New" panose="02070309020205020404" pitchFamily="49" charset="0"/>
              </a:rPr>
              <a:t>// pass all remaining properties to </a:t>
            </a:r>
            <a:r>
              <a:rPr lang="en-US" altLang="en-US" sz="1350" b="1" dirty="0" err="1">
                <a:solidFill>
                  <a:srgbClr val="006600"/>
                </a:solidFill>
                <a:latin typeface="Courier New" panose="02070309020205020404" pitchFamily="49" charset="0"/>
                <a:cs typeface="Courier New" panose="02070309020205020404" pitchFamily="49" charset="0"/>
              </a:rPr>
              <a:t>DriverManager</a:t>
            </a:r>
            <a:endParaRPr lang="en-US" altLang="en-US" sz="1350" b="1" dirty="0">
              <a:solidFill>
                <a:srgbClr val="006600"/>
              </a:solidFill>
              <a:latin typeface="Courier New" panose="02070309020205020404" pitchFamily="49" charset="0"/>
              <a:cs typeface="Courier New" panose="02070309020205020404" pitchFamily="49" charset="0"/>
            </a:endParaRPr>
          </a:p>
          <a:p>
            <a:r>
              <a:rPr lang="en-US" altLang="en-US" sz="1350" b="1" dirty="0">
                <a:solidFill>
                  <a:srgbClr val="006600"/>
                </a:solidFill>
                <a:latin typeface="Courier New" panose="02070309020205020404" pitchFamily="49" charset="0"/>
                <a:cs typeface="Courier New" panose="02070309020205020404" pitchFamily="49" charset="0"/>
              </a:rPr>
              <a:t>		// including user and password properties</a:t>
            </a:r>
            <a:endParaRPr lang="en-US" altLang="en-US" sz="1350" b="1" dirty="0">
              <a:latin typeface="Courier New" panose="02070309020205020404" pitchFamily="49" charset="0"/>
              <a:cs typeface="Courier New" panose="02070309020205020404" pitchFamily="49" charset="0"/>
            </a:endParaRPr>
          </a:p>
          <a:p>
            <a:r>
              <a:rPr lang="en-US" altLang="en-US" sz="1350" b="1" dirty="0">
                <a:latin typeface="Courier New" panose="02070309020205020404" pitchFamily="49" charset="0"/>
                <a:cs typeface="Courier New" panose="02070309020205020404" pitchFamily="49" charset="0"/>
              </a:rPr>
              <a:t>		try {</a:t>
            </a:r>
          </a:p>
          <a:p>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class.forName</a:t>
            </a: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jdbc_driver</a:t>
            </a:r>
            <a:r>
              <a:rPr lang="en-US" altLang="en-US" sz="1350" b="1" dirty="0">
                <a:latin typeface="Courier New" panose="02070309020205020404" pitchFamily="49" charset="0"/>
                <a:cs typeface="Courier New" panose="02070309020205020404" pitchFamily="49" charset="0"/>
              </a:rPr>
              <a:t> );</a:t>
            </a:r>
          </a:p>
          <a:p>
            <a:r>
              <a:rPr lang="en-US" altLang="en-US" sz="1350" b="1" dirty="0">
                <a:latin typeface="Courier New" panose="02070309020205020404" pitchFamily="49" charset="0"/>
                <a:cs typeface="Courier New" panose="02070309020205020404" pitchFamily="49" charset="0"/>
              </a:rPr>
              <a:t>			</a:t>
            </a:r>
            <a:r>
              <a:rPr lang="en-US" altLang="en-US" sz="1350" b="1" dirty="0">
                <a:solidFill>
                  <a:schemeClr val="tx2"/>
                </a:solidFill>
                <a:latin typeface="Courier New" panose="02070309020205020404" pitchFamily="49" charset="0"/>
                <a:cs typeface="Courier New" panose="02070309020205020404" pitchFamily="49" charset="0"/>
              </a:rPr>
              <a:t>connection</a:t>
            </a:r>
            <a:r>
              <a:rPr lang="en-US" altLang="en-US" sz="1350" b="1" dirty="0">
                <a:latin typeface="Courier New" panose="02070309020205020404" pitchFamily="49" charset="0"/>
                <a:cs typeface="Courier New" panose="02070309020205020404" pitchFamily="49" charset="0"/>
              </a:rPr>
              <a:t> =</a:t>
            </a:r>
          </a:p>
          <a:p>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DriverManager.getConnection</a:t>
            </a:r>
            <a:r>
              <a:rPr lang="en-US" altLang="en-US" sz="1350" b="1" dirty="0">
                <a:latin typeface="Courier New" panose="02070309020205020404" pitchFamily="49" charset="0"/>
                <a:cs typeface="Courier New" panose="02070309020205020404" pitchFamily="49" charset="0"/>
              </a:rPr>
              <a:t>(</a:t>
            </a:r>
            <a:r>
              <a:rPr lang="en-US" altLang="en-US" sz="1350" b="1" dirty="0" err="1">
                <a:latin typeface="Courier New" panose="02070309020205020404" pitchFamily="49" charset="0"/>
                <a:cs typeface="Courier New" panose="02070309020205020404" pitchFamily="49" charset="0"/>
              </a:rPr>
              <a:t>url,</a:t>
            </a:r>
            <a:r>
              <a:rPr lang="en-US" altLang="en-US" sz="1350" b="1" dirty="0" err="1">
                <a:solidFill>
                  <a:schemeClr val="tx2"/>
                </a:solidFill>
                <a:latin typeface="Courier New" panose="02070309020205020404" pitchFamily="49" charset="0"/>
                <a:cs typeface="Courier New" panose="02070309020205020404" pitchFamily="49" charset="0"/>
              </a:rPr>
              <a:t>properties</a:t>
            </a:r>
            <a:r>
              <a:rPr lang="en-US" altLang="en-US" sz="1350" b="1" dirty="0">
                <a:latin typeface="Courier New" panose="02070309020205020404" pitchFamily="49" charset="0"/>
                <a:cs typeface="Courier New" panose="02070309020205020404" pitchFamily="49" charset="0"/>
              </a:rPr>
              <a:t>);</a:t>
            </a:r>
          </a:p>
          <a:p>
            <a:r>
              <a:rPr lang="en-US" altLang="en-US" sz="1350" b="1" dirty="0">
                <a:latin typeface="Courier New" panose="02070309020205020404" pitchFamily="49" charset="0"/>
                <a:cs typeface="Courier New" panose="02070309020205020404" pitchFamily="49" charset="0"/>
              </a:rPr>
              <a:t>		} catch ( </a:t>
            </a:r>
            <a:r>
              <a:rPr lang="en-US" altLang="en-US" sz="1350" b="1" dirty="0" err="1">
                <a:latin typeface="Courier New" panose="02070309020205020404" pitchFamily="49" charset="0"/>
                <a:cs typeface="Courier New" panose="02070309020205020404" pitchFamily="49" charset="0"/>
              </a:rPr>
              <a:t>SQLException</a:t>
            </a: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sqle</a:t>
            </a:r>
            <a:r>
              <a:rPr lang="en-US" altLang="en-US" sz="1350" b="1" dirty="0">
                <a:latin typeface="Courier New" panose="02070309020205020404" pitchFamily="49" charset="0"/>
                <a:cs typeface="Courier New" panose="02070309020205020404" pitchFamily="49" charset="0"/>
              </a:rPr>
              <a:t> ) { </a:t>
            </a:r>
          </a:p>
          <a:p>
            <a:r>
              <a:rPr lang="en-US" altLang="en-US" sz="1350" b="1" dirty="0">
                <a:latin typeface="Courier New" panose="02070309020205020404" pitchFamily="49" charset="0"/>
                <a:cs typeface="Courier New" panose="02070309020205020404" pitchFamily="49" charset="0"/>
              </a:rPr>
              <a:t>			</a:t>
            </a:r>
            <a:r>
              <a:rPr lang="en-US" altLang="en-US" sz="1350" b="1" i="1" dirty="0">
                <a:latin typeface="Courier New" panose="02070309020205020404" pitchFamily="49" charset="0"/>
                <a:cs typeface="Courier New" panose="02070309020205020404" pitchFamily="49" charset="0"/>
              </a:rPr>
              <a:t>log exception and rethrow as </a:t>
            </a:r>
            <a:r>
              <a:rPr lang="en-US" altLang="en-US" sz="1350" b="1" i="1" dirty="0" err="1">
                <a:latin typeface="Courier New" panose="02070309020205020404" pitchFamily="49" charset="0"/>
                <a:cs typeface="Courier New" panose="02070309020205020404" pitchFamily="49" charset="0"/>
              </a:rPr>
              <a:t>DataAccessException</a:t>
            </a:r>
            <a:endParaRPr lang="en-US" altLang="en-US" sz="1350" b="1" i="1" dirty="0">
              <a:latin typeface="Courier New" panose="02070309020205020404" pitchFamily="49" charset="0"/>
              <a:cs typeface="Courier New" panose="02070309020205020404" pitchFamily="49" charset="0"/>
            </a:endParaRPr>
          </a:p>
          <a:p>
            <a:r>
              <a:rPr lang="en-US" altLang="en-US" sz="1350" b="1" i="1" dirty="0">
                <a:latin typeface="Courier New" panose="02070309020205020404" pitchFamily="49" charset="0"/>
                <a:cs typeface="Courier New" panose="02070309020205020404" pitchFamily="49" charset="0"/>
              </a:rPr>
              <a:t>		</a:t>
            </a:r>
            <a:r>
              <a:rPr lang="en-US" altLang="en-US" sz="1350" b="1" dirty="0">
                <a:latin typeface="Courier New" panose="02070309020205020404" pitchFamily="49" charset="0"/>
                <a:cs typeface="Courier New" panose="02070309020205020404" pitchFamily="49" charset="0"/>
              </a:rPr>
              <a:t>} catch ( </a:t>
            </a:r>
            <a:r>
              <a:rPr lang="en-US" altLang="en-US" sz="1350" b="1" dirty="0" err="1">
                <a:latin typeface="Courier New" panose="02070309020205020404" pitchFamily="49" charset="0"/>
                <a:cs typeface="Courier New" panose="02070309020205020404" pitchFamily="49" charset="0"/>
              </a:rPr>
              <a:t>FileNotFoundException</a:t>
            </a:r>
            <a:r>
              <a:rPr lang="en-US" altLang="en-US" sz="1350" b="1" dirty="0">
                <a:latin typeface="Courier New" panose="02070309020205020404" pitchFamily="49" charset="0"/>
                <a:cs typeface="Courier New" panose="02070309020205020404" pitchFamily="49" charset="0"/>
              </a:rPr>
              <a:t> e ) {</a:t>
            </a:r>
          </a:p>
          <a:p>
            <a:r>
              <a:rPr lang="en-US" altLang="en-US" sz="1350" b="1" dirty="0">
                <a:latin typeface="Courier New" panose="02070309020205020404" pitchFamily="49" charset="0"/>
                <a:cs typeface="Courier New" panose="02070309020205020404" pitchFamily="49" charset="0"/>
              </a:rPr>
              <a:t>			... </a:t>
            </a:r>
            <a:endParaRPr lang="th-TH" altLang="en-US" sz="13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62319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2F7DC371-94EF-094C-B1DE-2F8086F53B1F}"/>
              </a:ext>
            </a:extLst>
          </p:cNvPr>
          <p:cNvSpPr>
            <a:spLocks noGrp="1" noChangeArrowheads="1"/>
          </p:cNvSpPr>
          <p:nvPr>
            <p:ph type="title" idx="4294967295"/>
          </p:nvPr>
        </p:nvSpPr>
        <p:spPr>
          <a:xfrm>
            <a:off x="0" y="206375"/>
            <a:ext cx="5181600" cy="384175"/>
          </a:xfrm>
        </p:spPr>
        <p:txBody>
          <a:bodyPr>
            <a:normAutofit fontScale="90000"/>
          </a:bodyPr>
          <a:lstStyle/>
          <a:p>
            <a:pPr algn="l"/>
            <a:r>
              <a:rPr lang="en-US" altLang="en-US" sz="2400" dirty="0">
                <a:solidFill>
                  <a:schemeClr val="bg1"/>
                </a:solidFill>
              </a:rPr>
              <a:t>Properties Filename is a property, too</a:t>
            </a:r>
          </a:p>
        </p:txBody>
      </p:sp>
      <p:sp>
        <p:nvSpPr>
          <p:cNvPr id="259075" name="Rectangle 3">
            <a:extLst>
              <a:ext uri="{FF2B5EF4-FFF2-40B4-BE49-F238E27FC236}">
                <a16:creationId xmlns:a16="http://schemas.microsoft.com/office/drawing/2014/main" id="{1C07FC1D-BFD8-924F-B296-4372CFA26332}"/>
              </a:ext>
            </a:extLst>
          </p:cNvPr>
          <p:cNvSpPr>
            <a:spLocks noGrp="1" noChangeArrowheads="1"/>
          </p:cNvSpPr>
          <p:nvPr>
            <p:ph type="body" idx="4294967295"/>
          </p:nvPr>
        </p:nvSpPr>
        <p:spPr>
          <a:xfrm>
            <a:off x="3203575" y="1066800"/>
            <a:ext cx="5940425" cy="417513"/>
          </a:xfrm>
        </p:spPr>
        <p:txBody>
          <a:bodyPr>
            <a:normAutofit fontScale="62500" lnSpcReduction="20000"/>
          </a:bodyPr>
          <a:lstStyle/>
          <a:p>
            <a:pPr marL="0" indent="0">
              <a:buNone/>
            </a:pPr>
            <a:r>
              <a:rPr lang="en-US" altLang="en-US"/>
              <a:t>Use a System property to get </a:t>
            </a:r>
            <a:r>
              <a:rPr lang="en-US" altLang="en-US">
                <a:solidFill>
                  <a:schemeClr val="tx2"/>
                </a:solidFill>
              </a:rPr>
              <a:t>configuration file name</a:t>
            </a:r>
            <a:r>
              <a:rPr lang="en-US" altLang="en-US"/>
              <a:t>.</a:t>
            </a:r>
          </a:p>
        </p:txBody>
      </p:sp>
      <p:sp>
        <p:nvSpPr>
          <p:cNvPr id="259076" name="Text Box 4">
            <a:extLst>
              <a:ext uri="{FF2B5EF4-FFF2-40B4-BE49-F238E27FC236}">
                <a16:creationId xmlns:a16="http://schemas.microsoft.com/office/drawing/2014/main" id="{F5D34C6B-57DA-4347-B876-995DC22634AC}"/>
              </a:ext>
            </a:extLst>
          </p:cNvPr>
          <p:cNvSpPr txBox="1">
            <a:spLocks noChangeArrowheads="1"/>
          </p:cNvSpPr>
          <p:nvPr/>
        </p:nvSpPr>
        <p:spPr bwMode="auto">
          <a:xfrm>
            <a:off x="1613298" y="1570435"/>
            <a:ext cx="6159102" cy="985654"/>
          </a:xfrm>
          <a:prstGeom prst="rect">
            <a:avLst/>
          </a:prstGeom>
          <a:solidFill>
            <a:schemeClr val="bg1"/>
          </a:solidFill>
          <a:ln w="9525">
            <a:solidFill>
              <a:schemeClr val="tx2"/>
            </a:solidFill>
            <a:miter lim="800000"/>
            <a:headEnd/>
            <a:tailEnd/>
          </a:ln>
          <a:effectLst/>
        </p:spPr>
        <p:txBody>
          <a:bodyPr wrap="square">
            <a:spAutoFit/>
          </a:bodyPr>
          <a:lstStyle/>
          <a:p>
            <a:pPr>
              <a:spcBef>
                <a:spcPct val="10000"/>
              </a:spcBef>
            </a:pPr>
            <a:r>
              <a:rPr lang="en-US" altLang="en-US" sz="1350" dirty="0">
                <a:solidFill>
                  <a:srgbClr val="3F7F5F"/>
                </a:solidFill>
                <a:latin typeface="Courier New" panose="02070309020205020404" pitchFamily="49" charset="0"/>
                <a:cs typeface="Courier New" panose="02070309020205020404" pitchFamily="49" charset="0"/>
              </a:rPr>
              <a:t>// get name of the configuration file</a:t>
            </a:r>
            <a:endParaRPr lang="en-US" altLang="en-US" sz="1350" dirty="0">
              <a:latin typeface="Courier New" panose="02070309020205020404" pitchFamily="49" charset="0"/>
              <a:cs typeface="Courier New" panose="02070309020205020404" pitchFamily="49" charset="0"/>
            </a:endParaRP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String </a:t>
            </a:r>
            <a:r>
              <a:rPr lang="en-US" altLang="en-US" sz="1350" b="1" dirty="0" err="1">
                <a:solidFill>
                  <a:srgbClr val="000000"/>
                </a:solidFill>
                <a:latin typeface="Courier New" panose="02070309020205020404" pitchFamily="49" charset="0"/>
                <a:cs typeface="Courier New" panose="02070309020205020404" pitchFamily="49" charset="0"/>
              </a:rPr>
              <a:t>configfile</a:t>
            </a:r>
            <a:r>
              <a:rPr lang="en-US" altLang="en-US" sz="1350" b="1" dirty="0">
                <a:solidFill>
                  <a:srgbClr val="000000"/>
                </a:solidFill>
                <a:latin typeface="Courier New" panose="02070309020205020404" pitchFamily="49" charset="0"/>
                <a:cs typeface="Courier New" panose="02070309020205020404" pitchFamily="49" charset="0"/>
              </a:rPr>
              <a:t> = </a:t>
            </a:r>
            <a:r>
              <a:rPr lang="en-US" altLang="en-US" sz="1350" b="1" dirty="0" err="1">
                <a:solidFill>
                  <a:srgbClr val="000000"/>
                </a:solidFill>
                <a:latin typeface="Courier New" panose="02070309020205020404" pitchFamily="49" charset="0"/>
                <a:cs typeface="Courier New" panose="02070309020205020404" pitchFamily="49" charset="0"/>
              </a:rPr>
              <a:t>System.</a:t>
            </a:r>
            <a:r>
              <a:rPr lang="en-US" altLang="en-US" sz="1350" b="1" dirty="0" err="1">
                <a:solidFill>
                  <a:schemeClr val="tx2"/>
                </a:solidFill>
                <a:latin typeface="Courier New" panose="02070309020205020404" pitchFamily="49" charset="0"/>
                <a:cs typeface="Courier New" panose="02070309020205020404" pitchFamily="49" charset="0"/>
              </a:rPr>
              <a:t>getProperty</a:t>
            </a: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A50021"/>
                </a:solidFill>
                <a:latin typeface="Courier New" panose="02070309020205020404" pitchFamily="49" charset="0"/>
                <a:cs typeface="Courier New" panose="02070309020205020404" pitchFamily="49" charset="0"/>
              </a:rPr>
              <a:t>"</a:t>
            </a:r>
            <a:r>
              <a:rPr lang="en-US" altLang="en-US" sz="1350" b="1" dirty="0" err="1">
                <a:solidFill>
                  <a:srgbClr val="A50021"/>
                </a:solidFill>
                <a:latin typeface="Courier New" panose="02070309020205020404" pitchFamily="49" charset="0"/>
                <a:cs typeface="Courier New" panose="02070309020205020404" pitchFamily="49" charset="0"/>
              </a:rPr>
              <a:t>world.config</a:t>
            </a:r>
            <a:r>
              <a:rPr lang="en-US" altLang="en-US" sz="1350" b="1" dirty="0">
                <a:solidFill>
                  <a:srgbClr val="A50021"/>
                </a:solidFill>
                <a:latin typeface="Courier New" panose="02070309020205020404" pitchFamily="49" charset="0"/>
                <a:cs typeface="Courier New" panose="02070309020205020404" pitchFamily="49" charset="0"/>
              </a:rPr>
              <a:t>"</a:t>
            </a:r>
            <a:r>
              <a:rPr lang="en-US" altLang="en-US" sz="1350" b="1" dirty="0">
                <a:solidFill>
                  <a:srgbClr val="000000"/>
                </a:solidFill>
                <a:latin typeface="Courier New" panose="02070309020205020404" pitchFamily="49" charset="0"/>
                <a:cs typeface="Courier New" panose="02070309020205020404" pitchFamily="49" charset="0"/>
              </a:rPr>
              <a:t> );</a:t>
            </a: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if ( </a:t>
            </a:r>
            <a:r>
              <a:rPr lang="en-US" altLang="en-US" sz="1350" b="1" dirty="0" err="1">
                <a:solidFill>
                  <a:srgbClr val="000000"/>
                </a:solidFill>
                <a:latin typeface="Courier New" panose="02070309020205020404" pitchFamily="49" charset="0"/>
                <a:cs typeface="Courier New" panose="02070309020205020404" pitchFamily="49" charset="0"/>
              </a:rPr>
              <a:t>configfile</a:t>
            </a:r>
            <a:r>
              <a:rPr lang="en-US" altLang="en-US" sz="1350" b="1" dirty="0">
                <a:solidFill>
                  <a:srgbClr val="000000"/>
                </a:solidFill>
                <a:latin typeface="Courier New" panose="02070309020205020404" pitchFamily="49" charset="0"/>
                <a:cs typeface="Courier New" panose="02070309020205020404" pitchFamily="49" charset="0"/>
              </a:rPr>
              <a:t> == null ) </a:t>
            </a:r>
          </a:p>
          <a:p>
            <a:pPr>
              <a:spcBef>
                <a:spcPct val="10000"/>
              </a:spcBef>
            </a:pPr>
            <a:r>
              <a:rPr lang="en-US" altLang="en-US" sz="1350" b="1" dirty="0">
                <a:solidFill>
                  <a:srgbClr val="000000"/>
                </a:solidFill>
                <a:latin typeface="Courier New" panose="02070309020205020404" pitchFamily="49" charset="0"/>
                <a:cs typeface="Courier New" panose="02070309020205020404" pitchFamily="49" charset="0"/>
              </a:rPr>
              <a:t>	</a:t>
            </a:r>
            <a:r>
              <a:rPr lang="en-US" altLang="en-US" sz="1350" b="1" dirty="0" err="1">
                <a:solidFill>
                  <a:srgbClr val="000000"/>
                </a:solidFill>
                <a:latin typeface="Courier New" panose="02070309020205020404" pitchFamily="49" charset="0"/>
                <a:cs typeface="Courier New" panose="02070309020205020404" pitchFamily="49" charset="0"/>
              </a:rPr>
              <a:t>configfile</a:t>
            </a:r>
            <a:r>
              <a:rPr lang="en-US" altLang="en-US" sz="1350" b="1" dirty="0">
                <a:solidFill>
                  <a:srgbClr val="000000"/>
                </a:solidFill>
                <a:latin typeface="Courier New" panose="02070309020205020404" pitchFamily="49" charset="0"/>
                <a:cs typeface="Courier New" panose="02070309020205020404" pitchFamily="49" charset="0"/>
              </a:rPr>
              <a:t> = DEFAULT_CONFIG_FILE;</a:t>
            </a:r>
            <a:endParaRPr lang="en-US" altLang="en-US" sz="1350" b="1" dirty="0">
              <a:latin typeface="Courier New" panose="02070309020205020404" pitchFamily="49" charset="0"/>
              <a:cs typeface="Courier New" panose="02070309020205020404" pitchFamily="49" charset="0"/>
            </a:endParaRPr>
          </a:p>
        </p:txBody>
      </p:sp>
      <p:sp>
        <p:nvSpPr>
          <p:cNvPr id="259077" name="Text Box 5">
            <a:extLst>
              <a:ext uri="{FF2B5EF4-FFF2-40B4-BE49-F238E27FC236}">
                <a16:creationId xmlns:a16="http://schemas.microsoft.com/office/drawing/2014/main" id="{FC3AA1FB-2C1F-4746-8DA8-6A0EA1A850B8}"/>
              </a:ext>
            </a:extLst>
          </p:cNvPr>
          <p:cNvSpPr txBox="1">
            <a:spLocks noChangeArrowheads="1"/>
          </p:cNvSpPr>
          <p:nvPr/>
        </p:nvSpPr>
        <p:spPr bwMode="auto">
          <a:xfrm>
            <a:off x="1628775" y="3556398"/>
            <a:ext cx="6000750" cy="55399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b="1">
                <a:latin typeface="Courier New" panose="02070309020205020404" pitchFamily="49" charset="0"/>
                <a:cs typeface="Courier New" panose="02070309020205020404" pitchFamily="49" charset="0"/>
              </a:rPr>
              <a:t>C&gt; java -D</a:t>
            </a:r>
            <a:r>
              <a:rPr lang="en-US" altLang="en-US" sz="1500" b="1">
                <a:solidFill>
                  <a:srgbClr val="A50021"/>
                </a:solidFill>
                <a:latin typeface="Courier New" panose="02070309020205020404" pitchFamily="49" charset="0"/>
                <a:cs typeface="Courier New" panose="02070309020205020404" pitchFamily="49" charset="0"/>
              </a:rPr>
              <a:t>world.config</a:t>
            </a:r>
            <a:r>
              <a:rPr lang="en-US" altLang="en-US" sz="1500" b="1">
                <a:latin typeface="Courier New" panose="02070309020205020404" pitchFamily="49" charset="0"/>
                <a:cs typeface="Courier New" panose="02070309020205020404" pitchFamily="49" charset="0"/>
              </a:rPr>
              <a:t>=c:/temp/config.txt world.jar</a:t>
            </a:r>
          </a:p>
        </p:txBody>
      </p:sp>
      <p:sp>
        <p:nvSpPr>
          <p:cNvPr id="259078" name="Rectangle 6">
            <a:extLst>
              <a:ext uri="{FF2B5EF4-FFF2-40B4-BE49-F238E27FC236}">
                <a16:creationId xmlns:a16="http://schemas.microsoft.com/office/drawing/2014/main" id="{B7DC644F-F79A-2246-A81D-22B3498CC167}"/>
              </a:ext>
            </a:extLst>
          </p:cNvPr>
          <p:cNvSpPr>
            <a:spLocks noChangeArrowheads="1"/>
          </p:cNvSpPr>
          <p:nvPr/>
        </p:nvSpPr>
        <p:spPr bwMode="auto">
          <a:xfrm>
            <a:off x="1658541" y="3022998"/>
            <a:ext cx="5941219" cy="4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Unicode MS" panose="020B0604020202020204" pitchFamily="34" charset="-128"/>
                <a:cs typeface="Angsana New" panose="02020603050405020304" pitchFamily="18" charset="-34"/>
              </a:defRPr>
            </a:lvl1pPr>
            <a:lvl2pPr marL="863600" indent="-285750">
              <a:defRPr>
                <a:solidFill>
                  <a:schemeClr val="tx1"/>
                </a:solidFill>
                <a:latin typeface="Arial Unicode MS" panose="020B0604020202020204" pitchFamily="34" charset="-128"/>
                <a:cs typeface="Angsana New" panose="02020603050405020304" pitchFamily="18" charset="-34"/>
              </a:defRPr>
            </a:lvl2pPr>
            <a:lvl3pPr marL="1282700" indent="-228600">
              <a:defRPr>
                <a:solidFill>
                  <a:schemeClr val="tx1"/>
                </a:solidFill>
                <a:latin typeface="Arial Unicode MS" panose="020B0604020202020204" pitchFamily="34" charset="-128"/>
                <a:cs typeface="Angsana New" panose="02020603050405020304" pitchFamily="18" charset="-34"/>
              </a:defRPr>
            </a:lvl3pPr>
            <a:lvl4pPr marL="1701800" indent="-228600">
              <a:defRPr>
                <a:solidFill>
                  <a:schemeClr val="tx1"/>
                </a:solidFill>
                <a:latin typeface="Arial Unicode MS" panose="020B0604020202020204" pitchFamily="34" charset="-128"/>
                <a:cs typeface="Angsana New" panose="02020603050405020304" pitchFamily="18" charset="-34"/>
              </a:defRPr>
            </a:lvl4pPr>
            <a:lvl5pPr marL="2120900" indent="-228600">
              <a:defRPr>
                <a:solidFill>
                  <a:schemeClr val="tx1"/>
                </a:solidFill>
                <a:latin typeface="Arial Unicode MS" panose="020B0604020202020204" pitchFamily="34" charset="-128"/>
                <a:cs typeface="Angsana New" panose="02020603050405020304" pitchFamily="18" charset="-34"/>
              </a:defRPr>
            </a:lvl5pPr>
            <a:lvl6pPr marL="25781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marL="30353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marL="34925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marL="394970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20000"/>
              </a:spcBef>
              <a:buClr>
                <a:schemeClr val="folHlink"/>
              </a:buClr>
              <a:buSzPct val="60000"/>
              <a:buFont typeface="Wingdings" pitchFamily="2" charset="2"/>
              <a:buNone/>
            </a:pPr>
            <a:r>
              <a:rPr lang="en-US" altLang="en-US">
                <a:latin typeface="Arial" panose="020B0604020202020204" pitchFamily="34" charset="0"/>
                <a:cs typeface="Arial" panose="020B0604020202020204" pitchFamily="34" charset="0"/>
              </a:rPr>
              <a:t>This enables user to change the filename at runtime:</a:t>
            </a:r>
          </a:p>
        </p:txBody>
      </p:sp>
    </p:spTree>
    <p:extLst>
      <p:ext uri="{BB962C8B-B14F-4D97-AF65-F5344CB8AC3E}">
        <p14:creationId xmlns:p14="http://schemas.microsoft.com/office/powerpoint/2010/main" val="2131540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DEF0D7AE-F57C-6D4E-8BF9-29058DD019C0}"/>
              </a:ext>
            </a:extLst>
          </p:cNvPr>
          <p:cNvSpPr>
            <a:spLocks noGrp="1" noChangeArrowheads="1"/>
          </p:cNvSpPr>
          <p:nvPr>
            <p:ph type="title" idx="4294967295"/>
          </p:nvPr>
        </p:nvSpPr>
        <p:spPr>
          <a:xfrm>
            <a:off x="0" y="206375"/>
            <a:ext cx="5105400" cy="384175"/>
          </a:xfrm>
        </p:spPr>
        <p:txBody>
          <a:bodyPr>
            <a:noAutofit/>
          </a:bodyPr>
          <a:lstStyle/>
          <a:p>
            <a:pPr algn="l"/>
            <a:r>
              <a:rPr lang="en-US" altLang="en-US" sz="2400" dirty="0" err="1">
                <a:solidFill>
                  <a:schemeClr val="bg1"/>
                </a:solidFill>
              </a:rPr>
              <a:t>java.util.Properties</a:t>
            </a:r>
            <a:r>
              <a:rPr lang="en-US" altLang="en-US" sz="2400" dirty="0">
                <a:solidFill>
                  <a:schemeClr val="bg1"/>
                </a:solidFill>
              </a:rPr>
              <a:t> (a </a:t>
            </a:r>
            <a:r>
              <a:rPr lang="en-US" altLang="en-US" sz="2400" dirty="0" err="1">
                <a:solidFill>
                  <a:schemeClr val="bg1"/>
                </a:solidFill>
              </a:rPr>
              <a:t>HashTable</a:t>
            </a:r>
            <a:r>
              <a:rPr lang="en-US" altLang="en-US" sz="2400" dirty="0">
                <a:solidFill>
                  <a:schemeClr val="bg1"/>
                </a:solidFill>
              </a:rPr>
              <a:t>)</a:t>
            </a:r>
          </a:p>
        </p:txBody>
      </p:sp>
      <p:sp>
        <p:nvSpPr>
          <p:cNvPr id="261124" name="Rectangle 4">
            <a:extLst>
              <a:ext uri="{FF2B5EF4-FFF2-40B4-BE49-F238E27FC236}">
                <a16:creationId xmlns:a16="http://schemas.microsoft.com/office/drawing/2014/main" id="{860F7072-595B-F94F-A986-BE1CBBB4E5A3}"/>
              </a:ext>
            </a:extLst>
          </p:cNvPr>
          <p:cNvSpPr>
            <a:spLocks noChangeArrowheads="1"/>
          </p:cNvSpPr>
          <p:nvPr/>
        </p:nvSpPr>
        <p:spPr bwMode="auto">
          <a:xfrm>
            <a:off x="1602582" y="1170385"/>
            <a:ext cx="5941219" cy="3427809"/>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62000" indent="-762000">
              <a:defRPr>
                <a:solidFill>
                  <a:schemeClr val="tx1"/>
                </a:solidFill>
                <a:latin typeface="Arial Unicode MS" panose="020B0604020202020204" pitchFamily="34" charset="-128"/>
                <a:cs typeface="Angsana New" panose="02020603050405020304" pitchFamily="18" charset="-34"/>
              </a:defRPr>
            </a:lvl1pPr>
            <a:lvl2pPr marL="1238250" indent="-285750">
              <a:defRPr>
                <a:solidFill>
                  <a:schemeClr val="tx1"/>
                </a:solidFill>
                <a:latin typeface="Arial Unicode MS" panose="020B0604020202020204" pitchFamily="34" charset="-128"/>
                <a:cs typeface="Angsana New" panose="02020603050405020304" pitchFamily="18" charset="-34"/>
              </a:defRPr>
            </a:lvl2pPr>
            <a:lvl3pPr marL="1657350" indent="-228600">
              <a:defRPr>
                <a:solidFill>
                  <a:schemeClr val="tx1"/>
                </a:solidFill>
                <a:latin typeface="Arial Unicode MS" panose="020B0604020202020204" pitchFamily="34" charset="-128"/>
                <a:cs typeface="Angsana New" panose="02020603050405020304" pitchFamily="18" charset="-34"/>
              </a:defRPr>
            </a:lvl3pPr>
            <a:lvl4pPr marL="2076450" indent="-228600">
              <a:defRPr>
                <a:solidFill>
                  <a:schemeClr val="tx1"/>
                </a:solidFill>
                <a:latin typeface="Arial Unicode MS" panose="020B0604020202020204" pitchFamily="34" charset="-128"/>
                <a:cs typeface="Angsana New" panose="02020603050405020304" pitchFamily="18" charset="-34"/>
              </a:defRPr>
            </a:lvl4pPr>
            <a:lvl5pPr marL="2495550" indent="-228600">
              <a:defRPr>
                <a:solidFill>
                  <a:schemeClr val="tx1"/>
                </a:solidFill>
                <a:latin typeface="Arial Unicode MS" panose="020B0604020202020204" pitchFamily="34" charset="-128"/>
                <a:cs typeface="Angsana New" panose="02020603050405020304" pitchFamily="18" charset="-34"/>
              </a:defRPr>
            </a:lvl5pPr>
            <a:lvl6pPr marL="295275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6pPr>
            <a:lvl7pPr marL="340995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7pPr>
            <a:lvl8pPr marL="386715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8pPr>
            <a:lvl9pPr marL="4324350" indent="-228600" fontAlgn="base">
              <a:spcBef>
                <a:spcPct val="0"/>
              </a:spcBef>
              <a:spcAft>
                <a:spcPct val="0"/>
              </a:spcAft>
              <a:defRPr>
                <a:solidFill>
                  <a:schemeClr val="tx1"/>
                </a:solidFill>
                <a:latin typeface="Arial Unicode MS" panose="020B0604020202020204" pitchFamily="34" charset="-128"/>
                <a:cs typeface="Angsana New" panose="02020603050405020304" pitchFamily="18" charset="-34"/>
              </a:defRPr>
            </a:lvl9pPr>
          </a:lstStyle>
          <a:p>
            <a:pPr>
              <a:spcBef>
                <a:spcPct val="30000"/>
              </a:spcBef>
              <a:buClr>
                <a:schemeClr val="folHlink"/>
              </a:buClr>
              <a:buSzPct val="60000"/>
              <a:buFont typeface="Wingdings" pitchFamily="2" charset="2"/>
              <a:buNone/>
            </a:pPr>
            <a:r>
              <a:rPr lang="en-US" altLang="en-US" b="1">
                <a:latin typeface="Courier New" panose="02070309020205020404" pitchFamily="49" charset="0"/>
                <a:cs typeface="Courier New" panose="02070309020205020404" pitchFamily="49" charset="0"/>
              </a:rPr>
              <a:t>Properties p = new Properties( )</a:t>
            </a:r>
          </a:p>
          <a:p>
            <a:pPr>
              <a:spcBef>
                <a:spcPct val="30000"/>
              </a:spcBef>
              <a:buClr>
                <a:schemeClr val="folHlink"/>
              </a:buClr>
              <a:buSzPct val="60000"/>
              <a:buFont typeface="Wingdings" pitchFamily="2" charset="2"/>
              <a:buNone/>
            </a:pPr>
            <a:r>
              <a:rPr lang="en-US" altLang="en-US">
                <a:latin typeface="Arial" panose="020B0604020202020204" pitchFamily="34" charset="0"/>
                <a:cs typeface="Arial" panose="020B0604020202020204" pitchFamily="34" charset="0"/>
              </a:rPr>
              <a:t>	create new java.util.Properties object</a:t>
            </a:r>
          </a:p>
          <a:p>
            <a:pPr>
              <a:spcBef>
                <a:spcPct val="100000"/>
              </a:spcBef>
              <a:buClr>
                <a:schemeClr val="folHlink"/>
              </a:buClr>
              <a:buSzPct val="60000"/>
              <a:buFont typeface="Wingdings" pitchFamily="2" charset="2"/>
              <a:buNone/>
            </a:pPr>
            <a:r>
              <a:rPr lang="en-US" altLang="en-US" b="1">
                <a:latin typeface="Courier New" panose="02070309020205020404" pitchFamily="49" charset="0"/>
                <a:cs typeface="Courier New" panose="02070309020205020404" pitchFamily="49" charset="0"/>
              </a:rPr>
              <a:t>String value = p.getProperty( name )</a:t>
            </a:r>
          </a:p>
          <a:p>
            <a:pPr>
              <a:spcBef>
                <a:spcPct val="30000"/>
              </a:spcBef>
              <a:buClr>
                <a:schemeClr val="folHlink"/>
              </a:buClr>
              <a:buSzPct val="60000"/>
              <a:buFont typeface="Wingdings" pitchFamily="2" charset="2"/>
              <a:buNone/>
            </a:pPr>
            <a:r>
              <a:rPr lang="en-US" altLang="en-US">
                <a:latin typeface="Arial" panose="020B0604020202020204" pitchFamily="34" charset="0"/>
                <a:cs typeface="Arial" panose="020B0604020202020204" pitchFamily="34" charset="0"/>
              </a:rPr>
              <a:t>	get a named property; returns null if not found.</a:t>
            </a:r>
          </a:p>
          <a:p>
            <a:pPr>
              <a:spcBef>
                <a:spcPct val="100000"/>
              </a:spcBef>
              <a:buClr>
                <a:schemeClr val="folHlink"/>
              </a:buClr>
              <a:buSzPct val="60000"/>
              <a:buFont typeface="Wingdings" pitchFamily="2" charset="2"/>
              <a:buNone/>
            </a:pPr>
            <a:r>
              <a:rPr lang="en-US" altLang="en-US" b="1">
                <a:latin typeface="Courier New" panose="02070309020205020404" pitchFamily="49" charset="0"/>
                <a:cs typeface="Courier New" panose="02070309020205020404" pitchFamily="49" charset="0"/>
              </a:rPr>
              <a:t>String value = </a:t>
            </a:r>
          </a:p>
          <a:p>
            <a:pPr>
              <a:spcBef>
                <a:spcPct val="30000"/>
              </a:spcBef>
              <a:buClr>
                <a:schemeClr val="folHlink"/>
              </a:buClr>
              <a:buSzPct val="60000"/>
              <a:buFont typeface="Wingdings" pitchFamily="2" charset="2"/>
              <a:buNone/>
            </a:pPr>
            <a:r>
              <a:rPr lang="en-US" altLang="en-US" b="1">
                <a:latin typeface="Courier New" panose="02070309020205020404" pitchFamily="49" charset="0"/>
                <a:cs typeface="Courier New" panose="02070309020205020404" pitchFamily="49" charset="0"/>
              </a:rPr>
              <a:t>		p.getProperty( name, default_value )</a:t>
            </a:r>
          </a:p>
          <a:p>
            <a:pPr>
              <a:spcBef>
                <a:spcPct val="30000"/>
              </a:spcBef>
              <a:buClr>
                <a:schemeClr val="folHlink"/>
              </a:buClr>
              <a:buSzPct val="60000"/>
              <a:buFont typeface="Wingdings" pitchFamily="2" charset="2"/>
              <a:buNone/>
            </a:pPr>
            <a:r>
              <a:rPr lang="en-US" altLang="en-US">
                <a:latin typeface="Arial" panose="020B0604020202020204" pitchFamily="34" charset="0"/>
                <a:cs typeface="Arial" panose="020B0604020202020204" pitchFamily="34" charset="0"/>
              </a:rPr>
              <a:t>	get a property, returns default_value if not found.</a:t>
            </a:r>
          </a:p>
        </p:txBody>
      </p:sp>
    </p:spTree>
    <p:extLst>
      <p:ext uri="{BB962C8B-B14F-4D97-AF65-F5344CB8AC3E}">
        <p14:creationId xmlns:p14="http://schemas.microsoft.com/office/powerpoint/2010/main" val="212177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1C9FE8EC-5E03-CD4F-B277-9CADE1DCC1AB}"/>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System Properties</a:t>
            </a:r>
          </a:p>
        </p:txBody>
      </p:sp>
      <p:sp>
        <p:nvSpPr>
          <p:cNvPr id="260099" name="Rectangle 3">
            <a:extLst>
              <a:ext uri="{FF2B5EF4-FFF2-40B4-BE49-F238E27FC236}">
                <a16:creationId xmlns:a16="http://schemas.microsoft.com/office/drawing/2014/main" id="{CEF29512-6715-B641-836C-398C01AC8C34}"/>
              </a:ext>
            </a:extLst>
          </p:cNvPr>
          <p:cNvSpPr>
            <a:spLocks noGrp="1" noChangeArrowheads="1"/>
          </p:cNvSpPr>
          <p:nvPr>
            <p:ph type="body" idx="4294967295"/>
          </p:nvPr>
        </p:nvSpPr>
        <p:spPr>
          <a:xfrm>
            <a:off x="1828800" y="1047750"/>
            <a:ext cx="5940425" cy="1684337"/>
          </a:xfrm>
          <a:ln>
            <a:solidFill>
              <a:schemeClr val="tx2"/>
            </a:solidFill>
            <a:miter lim="800000"/>
            <a:headEnd/>
            <a:tailEnd/>
          </a:ln>
        </p:spPr>
        <p:txBody>
          <a:bodyPr>
            <a:normAutofit fontScale="55000" lnSpcReduction="20000"/>
          </a:bodyPr>
          <a:lstStyle/>
          <a:p>
            <a:pPr marL="571500" indent="-571500">
              <a:spcBef>
                <a:spcPct val="30000"/>
              </a:spcBef>
              <a:buNone/>
            </a:pPr>
            <a:r>
              <a:rPr lang="en-US" altLang="en-US" b="1">
                <a:latin typeface="Courier New" panose="02070309020205020404" pitchFamily="49" charset="0"/>
                <a:cs typeface="Courier New" panose="02070309020205020404" pitchFamily="49" charset="0"/>
              </a:rPr>
              <a:t>String value = System.getProperty( name )</a:t>
            </a:r>
          </a:p>
          <a:p>
            <a:pPr marL="571500" indent="-571500">
              <a:spcBef>
                <a:spcPct val="30000"/>
              </a:spcBef>
              <a:buNone/>
            </a:pPr>
            <a:r>
              <a:rPr lang="en-US" altLang="en-US"/>
              <a:t>	get a system property</a:t>
            </a:r>
          </a:p>
          <a:p>
            <a:pPr marL="571500" indent="-571500">
              <a:spcBef>
                <a:spcPct val="100000"/>
              </a:spcBef>
              <a:buNone/>
            </a:pPr>
            <a:r>
              <a:rPr lang="en-US" altLang="en-US" b="1">
                <a:latin typeface="Courier New" panose="02070309020205020404" pitchFamily="49" charset="0"/>
                <a:cs typeface="Courier New" panose="02070309020205020404" pitchFamily="49" charset="0"/>
              </a:rPr>
              <a:t>Properties p = System.getProperties( )</a:t>
            </a:r>
          </a:p>
          <a:p>
            <a:pPr marL="571500" indent="-571500">
              <a:spcBef>
                <a:spcPct val="30000"/>
              </a:spcBef>
              <a:buNone/>
            </a:pPr>
            <a:r>
              <a:rPr lang="en-US" altLang="en-US"/>
              <a:t>	get all the system properties</a:t>
            </a:r>
          </a:p>
        </p:txBody>
      </p:sp>
    </p:spTree>
    <p:extLst>
      <p:ext uri="{BB962C8B-B14F-4D97-AF65-F5344CB8AC3E}">
        <p14:creationId xmlns:p14="http://schemas.microsoft.com/office/powerpoint/2010/main" val="298854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543800" cy="3691731"/>
          </a:xfrm>
        </p:spPr>
        <p:txBody>
          <a:bodyPr>
            <a:normAutofit fontScale="62500" lnSpcReduction="20000"/>
          </a:bodyPr>
          <a:lstStyle/>
          <a:p>
            <a:r>
              <a:rPr lang="en-IN" b="1" dirty="0"/>
              <a:t>Call the Servlets service() Method</a:t>
            </a:r>
          </a:p>
          <a:p>
            <a:pPr lvl="1"/>
            <a:r>
              <a:rPr lang="en-IN" dirty="0"/>
              <a:t>For every request received to the servlet, the servlets service() method is called. For </a:t>
            </a:r>
            <a:r>
              <a:rPr lang="en-IN" dirty="0" err="1"/>
              <a:t>HttpServlet</a:t>
            </a:r>
            <a:r>
              <a:rPr lang="en-IN" dirty="0"/>
              <a:t> subclasses, one of the </a:t>
            </a:r>
            <a:r>
              <a:rPr lang="en-IN" dirty="0" err="1"/>
              <a:t>doGet</a:t>
            </a:r>
            <a:r>
              <a:rPr lang="en-IN" dirty="0"/>
              <a:t>(), </a:t>
            </a:r>
            <a:r>
              <a:rPr lang="en-IN" dirty="0" err="1"/>
              <a:t>doPost</a:t>
            </a:r>
            <a:r>
              <a:rPr lang="en-IN" dirty="0"/>
              <a:t>() etc. methods are typically called.</a:t>
            </a:r>
          </a:p>
          <a:p>
            <a:pPr lvl="1"/>
            <a:r>
              <a:rPr lang="en-IN" dirty="0"/>
              <a:t>As long as the servlet is active in the servlet container, the service() method can be called. Thus, this step in the life cycle can be executed multiple times.</a:t>
            </a:r>
          </a:p>
          <a:p>
            <a:r>
              <a:rPr lang="en-IN" b="1" dirty="0"/>
              <a:t>Call the Servlets destroy() Method</a:t>
            </a:r>
          </a:p>
          <a:p>
            <a:pPr lvl="1"/>
            <a:r>
              <a:rPr lang="en-IN" dirty="0"/>
              <a:t>When a servlet is unloaded by the servlet container, its destroy() method is called. This step is only executed once, since a servlet is only unloaded once.</a:t>
            </a:r>
          </a:p>
          <a:p>
            <a:pPr lvl="1"/>
            <a:r>
              <a:rPr lang="en-IN" dirty="0"/>
              <a:t>A servlet is unloaded by the container if the container shuts down, or if the container reloads the whole web application at runtime.</a:t>
            </a:r>
          </a:p>
        </p:txBody>
      </p:sp>
    </p:spTree>
    <p:extLst>
      <p:ext uri="{BB962C8B-B14F-4D97-AF65-F5344CB8AC3E}">
        <p14:creationId xmlns:p14="http://schemas.microsoft.com/office/powerpoint/2010/main" val="3512257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3E221CB6-670D-5846-A86E-7DF40976A696}"/>
              </a:ext>
            </a:extLst>
          </p:cNvPr>
          <p:cNvSpPr>
            <a:spLocks noGrp="1" noChangeArrowheads="1"/>
          </p:cNvSpPr>
          <p:nvPr>
            <p:ph type="ctrTitle" idx="4294967295"/>
          </p:nvPr>
        </p:nvSpPr>
        <p:spPr>
          <a:xfrm>
            <a:off x="1676400" y="1817687"/>
            <a:ext cx="5407025" cy="1096963"/>
          </a:xfrm>
        </p:spPr>
        <p:txBody>
          <a:bodyPr>
            <a:normAutofit fontScale="90000"/>
          </a:bodyPr>
          <a:lstStyle/>
          <a:p>
            <a:r>
              <a:rPr lang="en-US" altLang="en-US" dirty="0"/>
              <a:t>Details of Statement and </a:t>
            </a:r>
            <a:r>
              <a:rPr lang="en-US" altLang="en-US" dirty="0" err="1"/>
              <a:t>ResultSet</a:t>
            </a:r>
            <a:endParaRPr lang="en-US" altLang="en-US" dirty="0"/>
          </a:p>
        </p:txBody>
      </p:sp>
      <p:sp>
        <p:nvSpPr>
          <p:cNvPr id="265219" name="Rectangle 3">
            <a:extLst>
              <a:ext uri="{FF2B5EF4-FFF2-40B4-BE49-F238E27FC236}">
                <a16:creationId xmlns:a16="http://schemas.microsoft.com/office/drawing/2014/main" id="{C68C67B3-A314-7248-8490-97B309205CFA}"/>
              </a:ext>
            </a:extLst>
          </p:cNvPr>
          <p:cNvSpPr>
            <a:spLocks noGrp="1" noChangeArrowheads="1"/>
          </p:cNvSpPr>
          <p:nvPr>
            <p:ph type="subTitle" idx="4294967295"/>
          </p:nvPr>
        </p:nvSpPr>
        <p:spPr>
          <a:xfrm>
            <a:off x="0" y="2914650"/>
            <a:ext cx="6400800" cy="1314450"/>
          </a:xfrm>
        </p:spPr>
        <p:txBody>
          <a:bodyPr/>
          <a:lstStyle/>
          <a:p>
            <a:r>
              <a:rPr lang="en-US" altLang="en-US"/>
              <a:t> </a:t>
            </a:r>
          </a:p>
        </p:txBody>
      </p:sp>
    </p:spTree>
    <p:extLst>
      <p:ext uri="{BB962C8B-B14F-4D97-AF65-F5344CB8AC3E}">
        <p14:creationId xmlns:p14="http://schemas.microsoft.com/office/powerpoint/2010/main" val="1301772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EE60C751-37BC-DC43-9C2F-3244C48E9EC6}"/>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Understanding </a:t>
            </a:r>
            <a:r>
              <a:rPr lang="en-US" altLang="en-US" sz="2400" b="1" dirty="0">
                <a:solidFill>
                  <a:schemeClr val="bg1"/>
                </a:solidFill>
                <a:latin typeface="Courier New" panose="02070309020205020404" pitchFamily="49" charset="0"/>
                <a:cs typeface="Courier New" panose="02070309020205020404" pitchFamily="49" charset="0"/>
              </a:rPr>
              <a:t>statement</a:t>
            </a:r>
            <a:r>
              <a:rPr lang="en-US" altLang="en-US" sz="2400" dirty="0">
                <a:solidFill>
                  <a:schemeClr val="bg1"/>
                </a:solidFill>
              </a:rPr>
              <a:t> objects</a:t>
            </a:r>
          </a:p>
        </p:txBody>
      </p:sp>
      <p:sp>
        <p:nvSpPr>
          <p:cNvPr id="266243" name="Rectangle 3">
            <a:extLst>
              <a:ext uri="{FF2B5EF4-FFF2-40B4-BE49-F238E27FC236}">
                <a16:creationId xmlns:a16="http://schemas.microsoft.com/office/drawing/2014/main" id="{45D735F3-B056-5D4D-BA76-35F39B79C34F}"/>
              </a:ext>
            </a:extLst>
          </p:cNvPr>
          <p:cNvSpPr>
            <a:spLocks noGrp="1" noChangeArrowheads="1"/>
          </p:cNvSpPr>
          <p:nvPr>
            <p:ph type="body" idx="4294967295"/>
          </p:nvPr>
        </p:nvSpPr>
        <p:spPr>
          <a:xfrm>
            <a:off x="1650550" y="895350"/>
            <a:ext cx="5940425" cy="2551112"/>
          </a:xfrm>
        </p:spPr>
        <p:txBody>
          <a:bodyPr>
            <a:normAutofit fontScale="62500" lnSpcReduction="20000"/>
          </a:bodyPr>
          <a:lstStyle/>
          <a:p>
            <a:pPr>
              <a:spcBef>
                <a:spcPct val="50000"/>
              </a:spcBef>
            </a:pPr>
            <a:r>
              <a:rPr lang="en-US" altLang="en-US" dirty="0"/>
              <a:t>A </a:t>
            </a:r>
            <a:r>
              <a:rPr lang="en-US" altLang="en-US" b="1" dirty="0">
                <a:solidFill>
                  <a:schemeClr val="tx2"/>
                </a:solidFill>
                <a:latin typeface="Courier New" panose="02070309020205020404" pitchFamily="49" charset="0"/>
                <a:cs typeface="Courier New" panose="02070309020205020404" pitchFamily="49" charset="0"/>
              </a:rPr>
              <a:t>Statement</a:t>
            </a:r>
            <a:r>
              <a:rPr lang="en-US" altLang="en-US" dirty="0"/>
              <a:t> object is tied to a </a:t>
            </a:r>
            <a:r>
              <a:rPr lang="en-US" altLang="en-US" b="1" dirty="0">
                <a:solidFill>
                  <a:schemeClr val="tx2"/>
                </a:solidFill>
                <a:latin typeface="Courier New" panose="02070309020205020404" pitchFamily="49" charset="0"/>
                <a:cs typeface="Courier New" panose="02070309020205020404" pitchFamily="49" charset="0"/>
              </a:rPr>
              <a:t>Connection</a:t>
            </a:r>
            <a:r>
              <a:rPr lang="en-US" altLang="en-US" dirty="0"/>
              <a:t>.</a:t>
            </a:r>
          </a:p>
          <a:p>
            <a:pPr>
              <a:spcBef>
                <a:spcPct val="50000"/>
              </a:spcBef>
            </a:pPr>
            <a:r>
              <a:rPr lang="en-US" altLang="en-US" dirty="0"/>
              <a:t>Use an re-use a </a:t>
            </a:r>
            <a:r>
              <a:rPr lang="en-US" altLang="en-US" b="1" dirty="0">
                <a:solidFill>
                  <a:schemeClr val="tx2"/>
                </a:solidFill>
                <a:latin typeface="Courier New" panose="02070309020205020404" pitchFamily="49" charset="0"/>
                <a:cs typeface="Courier New" panose="02070309020205020404" pitchFamily="49" charset="0"/>
              </a:rPr>
              <a:t>statement</a:t>
            </a:r>
            <a:r>
              <a:rPr lang="en-US" altLang="en-US" dirty="0"/>
              <a:t> object for many database commands.</a:t>
            </a:r>
          </a:p>
          <a:p>
            <a:pPr>
              <a:spcBef>
                <a:spcPct val="50000"/>
              </a:spcBef>
            </a:pPr>
            <a:r>
              <a:rPr lang="en-US" altLang="en-US" dirty="0"/>
              <a:t>If the </a:t>
            </a:r>
            <a:r>
              <a:rPr lang="en-US" altLang="en-US" b="1" dirty="0">
                <a:solidFill>
                  <a:schemeClr val="tx2"/>
                </a:solidFill>
                <a:latin typeface="Courier New" panose="02070309020205020404" pitchFamily="49" charset="0"/>
                <a:cs typeface="Courier New" panose="02070309020205020404" pitchFamily="49" charset="0"/>
              </a:rPr>
              <a:t>Connection</a:t>
            </a:r>
            <a:r>
              <a:rPr lang="en-US" altLang="en-US" dirty="0"/>
              <a:t> is closed, the </a:t>
            </a:r>
            <a:r>
              <a:rPr lang="en-US" altLang="en-US" b="1" dirty="0">
                <a:solidFill>
                  <a:schemeClr val="tx2"/>
                </a:solidFill>
                <a:latin typeface="Courier New" panose="02070309020205020404" pitchFamily="49" charset="0"/>
                <a:cs typeface="Courier New" panose="02070309020205020404" pitchFamily="49" charset="0"/>
              </a:rPr>
              <a:t>statement</a:t>
            </a:r>
            <a:r>
              <a:rPr lang="en-US" altLang="en-US" dirty="0"/>
              <a:t> object is invalid (disconnected).</a:t>
            </a:r>
          </a:p>
          <a:p>
            <a:pPr>
              <a:spcBef>
                <a:spcPct val="50000"/>
              </a:spcBef>
            </a:pPr>
            <a:r>
              <a:rPr lang="en-US" altLang="en-US" b="1" dirty="0">
                <a:solidFill>
                  <a:schemeClr val="tx2"/>
                </a:solidFill>
                <a:latin typeface="Courier New" panose="02070309020205020404" pitchFamily="49" charset="0"/>
                <a:cs typeface="Courier New" panose="02070309020205020404" pitchFamily="49" charset="0"/>
              </a:rPr>
              <a:t>Statement</a:t>
            </a:r>
            <a:r>
              <a:rPr lang="en-US" altLang="en-US" dirty="0"/>
              <a:t> object consumes resources</a:t>
            </a:r>
          </a:p>
          <a:p>
            <a:pPr lvl="1">
              <a:spcBef>
                <a:spcPct val="50000"/>
              </a:spcBef>
            </a:pPr>
            <a:r>
              <a:rPr lang="en-US" altLang="en-US" dirty="0"/>
              <a:t>close it when you are finished</a:t>
            </a:r>
          </a:p>
        </p:txBody>
      </p:sp>
      <p:sp>
        <p:nvSpPr>
          <p:cNvPr id="266244" name="Text Box 4">
            <a:extLst>
              <a:ext uri="{FF2B5EF4-FFF2-40B4-BE49-F238E27FC236}">
                <a16:creationId xmlns:a16="http://schemas.microsoft.com/office/drawing/2014/main" id="{B2F6DC44-22AF-CB4A-8AA4-0C809013120A}"/>
              </a:ext>
            </a:extLst>
          </p:cNvPr>
          <p:cNvSpPr txBox="1">
            <a:spLocks noChangeArrowheads="1"/>
          </p:cNvSpPr>
          <p:nvPr/>
        </p:nvSpPr>
        <p:spPr bwMode="auto">
          <a:xfrm>
            <a:off x="1650550" y="3446462"/>
            <a:ext cx="6061472" cy="1084912"/>
          </a:xfrm>
          <a:prstGeom prst="rect">
            <a:avLst/>
          </a:prstGeom>
          <a:solidFill>
            <a:schemeClr val="bg1"/>
          </a:solidFill>
          <a:ln w="9525">
            <a:solidFill>
              <a:schemeClr val="tx2"/>
            </a:solidFill>
            <a:miter lim="800000"/>
            <a:headEnd/>
            <a:tailEnd/>
          </a:ln>
          <a:effectLst/>
        </p:spPr>
        <p:txBody>
          <a:bodyPr>
            <a:spAutoFit/>
          </a:bodyPr>
          <a:lstStyle/>
          <a:p>
            <a:pPr>
              <a:spcBef>
                <a:spcPct val="10000"/>
              </a:spcBef>
            </a:pPr>
            <a:r>
              <a:rPr lang="en-US" altLang="en-US" sz="1500" b="1">
                <a:latin typeface="Courier New" panose="02070309020205020404" pitchFamily="49" charset="0"/>
                <a:cs typeface="Courier New" panose="02070309020205020404" pitchFamily="49" charset="0"/>
              </a:rPr>
              <a:t>Statement </a:t>
            </a:r>
            <a:r>
              <a:rPr lang="en-US" altLang="en-US" sz="1500" b="1">
                <a:solidFill>
                  <a:schemeClr val="tx2"/>
                </a:solidFill>
                <a:latin typeface="Courier New" panose="02070309020205020404" pitchFamily="49" charset="0"/>
                <a:cs typeface="Courier New" panose="02070309020205020404" pitchFamily="49" charset="0"/>
              </a:rPr>
              <a:t>statement</a:t>
            </a:r>
            <a:r>
              <a:rPr lang="en-US" altLang="en-US" sz="1500" b="1">
                <a:latin typeface="Courier New" panose="02070309020205020404" pitchFamily="49" charset="0"/>
                <a:cs typeface="Courier New" panose="02070309020205020404" pitchFamily="49" charset="0"/>
              </a:rPr>
              <a:t> = connection.createStatement();</a:t>
            </a:r>
          </a:p>
          <a:p>
            <a:pPr>
              <a:spcBef>
                <a:spcPct val="10000"/>
              </a:spcBef>
            </a:pPr>
            <a:r>
              <a:rPr lang="en-US" altLang="en-US" sz="1500" b="1">
                <a:solidFill>
                  <a:schemeClr val="tx2"/>
                </a:solidFill>
                <a:latin typeface="Courier New" panose="02070309020205020404" pitchFamily="49" charset="0"/>
                <a:cs typeface="Courier New" panose="02070309020205020404" pitchFamily="49" charset="0"/>
              </a:rPr>
              <a:t>statement</a:t>
            </a:r>
            <a:r>
              <a:rPr lang="en-US" altLang="en-US" sz="1500" b="1">
                <a:latin typeface="Courier New" panose="02070309020205020404" pitchFamily="49" charset="0"/>
                <a:cs typeface="Courier New" panose="02070309020205020404" pitchFamily="49" charset="0"/>
              </a:rPr>
              <a:t>.executeQuery( "SELECT * FROM ... " );</a:t>
            </a:r>
          </a:p>
          <a:p>
            <a:pPr>
              <a:spcBef>
                <a:spcPct val="10000"/>
              </a:spcBef>
            </a:pPr>
            <a:r>
              <a:rPr lang="en-US" altLang="en-US" sz="1500" b="1">
                <a:latin typeface="Courier New" panose="02070309020205020404" pitchFamily="49" charset="0"/>
                <a:cs typeface="Courier New" panose="02070309020205020404" pitchFamily="49" charset="0"/>
              </a:rPr>
              <a:t>...</a:t>
            </a:r>
          </a:p>
          <a:p>
            <a:pPr>
              <a:spcBef>
                <a:spcPct val="10000"/>
              </a:spcBef>
            </a:pPr>
            <a:r>
              <a:rPr lang="en-US" altLang="en-US" sz="1500" b="1">
                <a:solidFill>
                  <a:schemeClr val="tx2"/>
                </a:solidFill>
                <a:latin typeface="Courier New" panose="02070309020205020404" pitchFamily="49" charset="0"/>
                <a:cs typeface="Courier New" panose="02070309020205020404" pitchFamily="49" charset="0"/>
              </a:rPr>
              <a:t>statement</a:t>
            </a:r>
            <a:r>
              <a:rPr lang="en-US" altLang="en-US" sz="1500" b="1">
                <a:latin typeface="Courier New" panose="02070309020205020404" pitchFamily="49" charset="0"/>
                <a:cs typeface="Courier New" panose="02070309020205020404" pitchFamily="49" charset="0"/>
              </a:rPr>
              <a:t>.close( );</a:t>
            </a:r>
          </a:p>
        </p:txBody>
      </p:sp>
    </p:spTree>
    <p:extLst>
      <p:ext uri="{BB962C8B-B14F-4D97-AF65-F5344CB8AC3E}">
        <p14:creationId xmlns:p14="http://schemas.microsoft.com/office/powerpoint/2010/main" val="13105601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1026">
            <a:extLst>
              <a:ext uri="{FF2B5EF4-FFF2-40B4-BE49-F238E27FC236}">
                <a16:creationId xmlns:a16="http://schemas.microsoft.com/office/drawing/2014/main" id="{3E90CD49-62C5-EE45-A765-6E1133C1219D}"/>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Understanding </a:t>
            </a:r>
            <a:r>
              <a:rPr lang="en-US" altLang="en-US" sz="2400" dirty="0" err="1">
                <a:solidFill>
                  <a:schemeClr val="bg1"/>
                </a:solidFill>
              </a:rPr>
              <a:t>ResultSet</a:t>
            </a:r>
            <a:endParaRPr lang="en-US" altLang="en-US" sz="2400" dirty="0">
              <a:solidFill>
                <a:schemeClr val="bg1"/>
              </a:solidFill>
            </a:endParaRPr>
          </a:p>
        </p:txBody>
      </p:sp>
      <p:sp>
        <p:nvSpPr>
          <p:cNvPr id="267267" name="Rectangle 1027">
            <a:extLst>
              <a:ext uri="{FF2B5EF4-FFF2-40B4-BE49-F238E27FC236}">
                <a16:creationId xmlns:a16="http://schemas.microsoft.com/office/drawing/2014/main" id="{9C8F882C-2F56-2449-8410-A925198B96CB}"/>
              </a:ext>
            </a:extLst>
          </p:cNvPr>
          <p:cNvSpPr>
            <a:spLocks noGrp="1" noChangeArrowheads="1"/>
          </p:cNvSpPr>
          <p:nvPr>
            <p:ph type="body" idx="4294967295"/>
          </p:nvPr>
        </p:nvSpPr>
        <p:spPr>
          <a:xfrm>
            <a:off x="1524000" y="1026040"/>
            <a:ext cx="5940425" cy="2339975"/>
          </a:xfrm>
        </p:spPr>
        <p:txBody>
          <a:bodyPr>
            <a:normAutofit fontScale="62500" lnSpcReduction="20000"/>
          </a:bodyPr>
          <a:lstStyle/>
          <a:p>
            <a:pPr>
              <a:spcBef>
                <a:spcPct val="40000"/>
              </a:spcBef>
            </a:pPr>
            <a:r>
              <a:rPr lang="en-US" altLang="en-US" dirty="0" err="1"/>
              <a:t>ResultSet</a:t>
            </a:r>
            <a:r>
              <a:rPr lang="en-US" altLang="en-US" dirty="0"/>
              <a:t> is tied to a statement and a database connection.</a:t>
            </a:r>
          </a:p>
          <a:p>
            <a:pPr lvl="1">
              <a:spcBef>
                <a:spcPct val="40000"/>
              </a:spcBef>
            </a:pPr>
            <a:r>
              <a:rPr lang="en-US" altLang="en-US" dirty="0"/>
              <a:t>if statement or connection is closed, results are </a:t>
            </a:r>
            <a:r>
              <a:rPr lang="en-US" altLang="en-US" dirty="0">
                <a:solidFill>
                  <a:schemeClr val="tx2"/>
                </a:solidFill>
              </a:rPr>
              <a:t>gone</a:t>
            </a:r>
          </a:p>
          <a:p>
            <a:pPr lvl="1">
              <a:spcBef>
                <a:spcPct val="40000"/>
              </a:spcBef>
            </a:pPr>
            <a:r>
              <a:rPr lang="en-US" altLang="en-US" dirty="0"/>
              <a:t>if another command is executed, results are </a:t>
            </a:r>
            <a:r>
              <a:rPr lang="en-US" altLang="en-US" dirty="0">
                <a:solidFill>
                  <a:schemeClr val="tx2"/>
                </a:solidFill>
              </a:rPr>
              <a:t>gone</a:t>
            </a:r>
          </a:p>
          <a:p>
            <a:pPr>
              <a:spcBef>
                <a:spcPct val="40000"/>
              </a:spcBef>
            </a:pPr>
            <a:r>
              <a:rPr lang="en-US" altLang="en-US" dirty="0" err="1"/>
              <a:t>ResultSet</a:t>
            </a:r>
            <a:r>
              <a:rPr lang="en-US" altLang="en-US" dirty="0"/>
              <a:t> can change (!) after performing the query</a:t>
            </a:r>
          </a:p>
          <a:p>
            <a:pPr>
              <a:spcBef>
                <a:spcPct val="40000"/>
              </a:spcBef>
            </a:pPr>
            <a:r>
              <a:rPr lang="en-US" altLang="en-US" dirty="0" err="1"/>
              <a:t>ResultSet</a:t>
            </a:r>
            <a:r>
              <a:rPr lang="en-US" altLang="en-US" dirty="0"/>
              <a:t> can update a database</a:t>
            </a:r>
          </a:p>
          <a:p>
            <a:endParaRPr lang="en-US" altLang="en-US" dirty="0"/>
          </a:p>
        </p:txBody>
      </p:sp>
      <p:sp>
        <p:nvSpPr>
          <p:cNvPr id="267268" name="Rectangle 1028">
            <a:extLst>
              <a:ext uri="{FF2B5EF4-FFF2-40B4-BE49-F238E27FC236}">
                <a16:creationId xmlns:a16="http://schemas.microsoft.com/office/drawing/2014/main" id="{BE20CF8C-3760-9A4F-917C-070889BA4EAC}"/>
              </a:ext>
            </a:extLst>
          </p:cNvPr>
          <p:cNvSpPr>
            <a:spLocks noChangeArrowheads="1"/>
          </p:cNvSpPr>
          <p:nvPr/>
        </p:nvSpPr>
        <p:spPr bwMode="auto">
          <a:xfrm>
            <a:off x="1676400" y="3270590"/>
            <a:ext cx="5961460" cy="1061829"/>
          </a:xfrm>
          <a:prstGeom prst="rect">
            <a:avLst/>
          </a:prstGeom>
          <a:solidFill>
            <a:schemeClr val="bg1"/>
          </a:solidFill>
          <a:ln w="12700">
            <a:solidFill>
              <a:schemeClr val="tx2"/>
            </a:solidFill>
            <a:miter lim="800000"/>
            <a:headEnd/>
            <a:tailEnd/>
          </a:ln>
          <a:effectLst/>
        </p:spPr>
        <p:txBody>
          <a:bodyPr>
            <a:spAutoFit/>
          </a:bodyPr>
          <a:lstStyle/>
          <a:p>
            <a:pPr>
              <a:spcBef>
                <a:spcPct val="10000"/>
              </a:spcBef>
            </a:pPr>
            <a:r>
              <a:rPr lang="en-US" altLang="en-US" sz="1500" b="1">
                <a:latin typeface="Courier New" panose="02070309020205020404" pitchFamily="49" charset="0"/>
                <a:cs typeface="Courier New" panose="02070309020205020404" pitchFamily="49" charset="0"/>
              </a:rPr>
              <a:t>Statement stmt = connection.createStatement( 	</a:t>
            </a:r>
            <a:r>
              <a:rPr lang="en-US" altLang="en-US" sz="1500" b="1">
                <a:solidFill>
                  <a:schemeClr val="tx2"/>
                </a:solidFill>
                <a:latin typeface="Courier New" panose="02070309020205020404" pitchFamily="49" charset="0"/>
                <a:cs typeface="Courier New" panose="02070309020205020404" pitchFamily="49" charset="0"/>
              </a:rPr>
              <a:t>ResultSet.TYPE_SCROLL_SENSITIVE</a:t>
            </a:r>
            <a:r>
              <a:rPr lang="en-US" altLang="en-US" sz="1500" b="1">
                <a:latin typeface="Courier New" panose="02070309020205020404" pitchFamily="49" charset="0"/>
                <a:cs typeface="Courier New" panose="02070309020205020404" pitchFamily="49" charset="0"/>
              </a:rPr>
              <a:t>, </a:t>
            </a:r>
          </a:p>
          <a:p>
            <a:pPr>
              <a:spcBef>
                <a:spcPct val="10000"/>
              </a:spcBef>
            </a:pPr>
            <a:r>
              <a:rPr lang="en-US" altLang="en-US" sz="1500" b="1">
                <a:latin typeface="Courier New" panose="02070309020205020404" pitchFamily="49" charset="0"/>
                <a:cs typeface="Courier New" panose="02070309020205020404" pitchFamily="49" charset="0"/>
              </a:rPr>
              <a:t>	</a:t>
            </a:r>
            <a:r>
              <a:rPr lang="en-US" altLang="en-US" sz="1500" b="1">
                <a:solidFill>
                  <a:schemeClr val="tx2"/>
                </a:solidFill>
                <a:latin typeface="Courier New" panose="02070309020205020404" pitchFamily="49" charset="0"/>
                <a:cs typeface="Courier New" panose="02070309020205020404" pitchFamily="49" charset="0"/>
              </a:rPr>
              <a:t>ResultSet.CONCUR_UPDATABLE</a:t>
            </a:r>
            <a:r>
              <a:rPr lang="en-US" altLang="en-US" sz="1500" b="1">
                <a:latin typeface="Courier New" panose="02070309020205020404" pitchFamily="49" charset="0"/>
                <a:cs typeface="Courier New" panose="02070309020205020404" pitchFamily="49" charset="0"/>
              </a:rPr>
              <a:t> ); </a:t>
            </a:r>
          </a:p>
          <a:p>
            <a:pPr>
              <a:spcBef>
                <a:spcPct val="10000"/>
              </a:spcBef>
            </a:pPr>
            <a:r>
              <a:rPr lang="en-US" altLang="en-US" sz="1500" b="1">
                <a:latin typeface="Courier New" panose="02070309020205020404" pitchFamily="49" charset="0"/>
                <a:cs typeface="Courier New" panose="02070309020205020404" pitchFamily="49" charset="0"/>
              </a:rPr>
              <a:t>ResultSet rs = statement.executeQuery( query ); </a:t>
            </a:r>
          </a:p>
        </p:txBody>
      </p:sp>
    </p:spTree>
    <p:extLst>
      <p:ext uri="{BB962C8B-B14F-4D97-AF65-F5344CB8AC3E}">
        <p14:creationId xmlns:p14="http://schemas.microsoft.com/office/powerpoint/2010/main" val="3907887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51DEBC84-0ABA-2B42-A772-604575E70747}"/>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Using </a:t>
            </a:r>
            <a:r>
              <a:rPr lang="en-US" altLang="en-US" sz="2400" dirty="0" err="1">
                <a:solidFill>
                  <a:schemeClr val="bg1"/>
                </a:solidFill>
              </a:rPr>
              <a:t>ResultSet</a:t>
            </a:r>
            <a:r>
              <a:rPr lang="en-US" altLang="en-US" sz="2400" dirty="0">
                <a:solidFill>
                  <a:schemeClr val="bg1"/>
                </a:solidFill>
              </a:rPr>
              <a:t> to update a database</a:t>
            </a:r>
            <a:endParaRPr lang="th-TH" altLang="en-US" sz="2400" dirty="0">
              <a:solidFill>
                <a:schemeClr val="bg1"/>
              </a:solidFill>
            </a:endParaRPr>
          </a:p>
        </p:txBody>
      </p:sp>
      <p:sp>
        <p:nvSpPr>
          <p:cNvPr id="171011" name="Rectangle 3">
            <a:extLst>
              <a:ext uri="{FF2B5EF4-FFF2-40B4-BE49-F238E27FC236}">
                <a16:creationId xmlns:a16="http://schemas.microsoft.com/office/drawing/2014/main" id="{21E1EC64-09D0-3640-966A-9253B09EED08}"/>
              </a:ext>
            </a:extLst>
          </p:cNvPr>
          <p:cNvSpPr>
            <a:spLocks noGrp="1" noChangeArrowheads="1"/>
          </p:cNvSpPr>
          <p:nvPr>
            <p:ph type="body" idx="4294967295"/>
          </p:nvPr>
        </p:nvSpPr>
        <p:spPr>
          <a:xfrm>
            <a:off x="1668860" y="819150"/>
            <a:ext cx="5940425" cy="1301750"/>
          </a:xfrm>
        </p:spPr>
        <p:txBody>
          <a:bodyPr>
            <a:normAutofit fontScale="70000" lnSpcReduction="20000"/>
          </a:bodyPr>
          <a:lstStyle/>
          <a:p>
            <a:r>
              <a:rPr lang="en-US" altLang="en-US" dirty="0"/>
              <a:t>Specify </a:t>
            </a:r>
            <a:r>
              <a:rPr lang="en-US" altLang="en-US" b="1" dirty="0" err="1">
                <a:latin typeface="Courier New" panose="02070309020205020404" pitchFamily="49" charset="0"/>
                <a:cs typeface="Courier New" panose="02070309020205020404" pitchFamily="49" charset="0"/>
              </a:rPr>
              <a:t>ResultSet.CONCUR_UPDATABLE</a:t>
            </a:r>
            <a:r>
              <a:rPr lang="en-US" altLang="en-US" dirty="0"/>
              <a:t> when creating Statement.</a:t>
            </a:r>
          </a:p>
          <a:p>
            <a:r>
              <a:rPr lang="en-US" altLang="en-US" dirty="0"/>
              <a:t>Requires (a) support by database driver, (b) UPDATE privilege on tables</a:t>
            </a:r>
            <a:endParaRPr lang="th-TH" altLang="en-US" dirty="0"/>
          </a:p>
        </p:txBody>
      </p:sp>
      <p:sp>
        <p:nvSpPr>
          <p:cNvPr id="171012" name="Rectangle 4">
            <a:extLst>
              <a:ext uri="{FF2B5EF4-FFF2-40B4-BE49-F238E27FC236}">
                <a16:creationId xmlns:a16="http://schemas.microsoft.com/office/drawing/2014/main" id="{01D23C59-A259-CA40-8344-B6354C4FC1CD}"/>
              </a:ext>
            </a:extLst>
          </p:cNvPr>
          <p:cNvSpPr>
            <a:spLocks noChangeArrowheads="1"/>
          </p:cNvSpPr>
          <p:nvPr/>
        </p:nvSpPr>
        <p:spPr bwMode="auto">
          <a:xfrm>
            <a:off x="1668860" y="2120900"/>
            <a:ext cx="5961460" cy="2564548"/>
          </a:xfrm>
          <a:prstGeom prst="rect">
            <a:avLst/>
          </a:prstGeom>
          <a:solidFill>
            <a:schemeClr val="bg1"/>
          </a:solidFill>
          <a:ln w="12700">
            <a:solidFill>
              <a:schemeClr val="tx2"/>
            </a:solidFill>
            <a:miter lim="800000"/>
            <a:headEnd/>
            <a:tailEnd/>
          </a:ln>
          <a:effectLst/>
        </p:spPr>
        <p:txBody>
          <a:bodyPr>
            <a:spAutoFit/>
          </a:bodyPr>
          <a:lstStyle/>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rs is scrollable, will </a:t>
            </a:r>
            <a:r>
              <a:rPr lang="en-US" altLang="en-US" sz="1350" b="1">
                <a:solidFill>
                  <a:srgbClr val="A50021"/>
                </a:solidFill>
                <a:latin typeface="Courier New" panose="02070309020205020404" pitchFamily="49" charset="0"/>
                <a:cs typeface="Courier New" panose="02070309020205020404" pitchFamily="49" charset="0"/>
              </a:rPr>
              <a:t>not</a:t>
            </a:r>
            <a:r>
              <a:rPr lang="en-US" altLang="en-US" sz="1350" b="1">
                <a:solidFill>
                  <a:srgbClr val="006600"/>
                </a:solidFill>
                <a:latin typeface="Courier New" panose="02070309020205020404" pitchFamily="49" charset="0"/>
                <a:cs typeface="Courier New" panose="02070309020205020404" pitchFamily="49" charset="0"/>
              </a:rPr>
              <a:t> show changes made </a:t>
            </a:r>
          </a:p>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by others, and </a:t>
            </a:r>
            <a:r>
              <a:rPr lang="en-US" altLang="en-US" sz="1350" b="1">
                <a:solidFill>
                  <a:srgbClr val="A50021"/>
                </a:solidFill>
                <a:latin typeface="Courier New" panose="02070309020205020404" pitchFamily="49" charset="0"/>
                <a:cs typeface="Courier New" panose="02070309020205020404" pitchFamily="49" charset="0"/>
              </a:rPr>
              <a:t>will</a:t>
            </a:r>
            <a:r>
              <a:rPr lang="en-US" altLang="en-US" sz="1350" b="1">
                <a:solidFill>
                  <a:srgbClr val="006600"/>
                </a:solidFill>
                <a:latin typeface="Courier New" panose="02070309020205020404" pitchFamily="49" charset="0"/>
                <a:cs typeface="Courier New" panose="02070309020205020404" pitchFamily="49" charset="0"/>
              </a:rPr>
              <a:t> be updatable</a:t>
            </a:r>
          </a:p>
          <a:p>
            <a:pPr>
              <a:spcBef>
                <a:spcPct val="10000"/>
              </a:spcBef>
            </a:pPr>
            <a:r>
              <a:rPr lang="en-US" altLang="en-US" sz="1350" b="1">
                <a:latin typeface="Courier New" panose="02070309020205020404" pitchFamily="49" charset="0"/>
                <a:cs typeface="Courier New" panose="02070309020205020404" pitchFamily="49" charset="0"/>
              </a:rPr>
              <a:t>Statement statement = connection.createStatement( 			ResultSet.TYPE_SCROLL_INSENSITIVE, </a:t>
            </a:r>
          </a:p>
          <a:p>
            <a:pPr>
              <a:spcBef>
                <a:spcPct val="10000"/>
              </a:spcBef>
            </a:pPr>
            <a:r>
              <a:rPr lang="en-US" altLang="en-US" sz="1350" b="1">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ResultSet.CONCUR_UPDATABLE</a:t>
            </a:r>
            <a:r>
              <a:rPr lang="en-US" altLang="en-US" sz="1350" b="1">
                <a:latin typeface="Courier New" panose="02070309020205020404" pitchFamily="49" charset="0"/>
                <a:cs typeface="Courier New" panose="02070309020205020404" pitchFamily="49" charset="0"/>
              </a:rPr>
              <a:t> ); </a:t>
            </a:r>
          </a:p>
          <a:p>
            <a:pPr>
              <a:spcBef>
                <a:spcPct val="10000"/>
              </a:spcBef>
            </a:pPr>
            <a:r>
              <a:rPr lang="en-US" altLang="en-US" sz="1350" b="1">
                <a:latin typeface="Courier New" panose="02070309020205020404" pitchFamily="49" charset="0"/>
                <a:cs typeface="Courier New" panose="02070309020205020404" pitchFamily="49" charset="0"/>
              </a:rPr>
              <a:t>ResultSet rs = statement.executeQuery( query ); </a:t>
            </a:r>
          </a:p>
          <a:p>
            <a:pPr>
              <a:spcBef>
                <a:spcPct val="10000"/>
              </a:spcBef>
            </a:pPr>
            <a:r>
              <a:rPr lang="en-US" altLang="en-US" sz="1350" b="1">
                <a:latin typeface="Courier New" panose="02070309020205020404" pitchFamily="49" charset="0"/>
                <a:cs typeface="Courier New" panose="02070309020205020404" pitchFamily="49" charset="0"/>
              </a:rPr>
              <a:t>rs.next();</a:t>
            </a:r>
            <a:endParaRPr lang="en-US" altLang="en-US" sz="1350" b="1">
              <a:solidFill>
                <a:srgbClr val="006600"/>
              </a:solidFill>
              <a:latin typeface="Courier New" panose="02070309020205020404" pitchFamily="49" charset="0"/>
              <a:cs typeface="Courier New" panose="02070309020205020404" pitchFamily="49" charset="0"/>
            </a:endParaRPr>
          </a:p>
          <a:p>
            <a:pPr>
              <a:spcBef>
                <a:spcPct val="10000"/>
              </a:spcBef>
            </a:pPr>
            <a:r>
              <a:rPr lang="en-US" altLang="en-US" sz="1350" b="1">
                <a:latin typeface="Courier New" panose="02070309020205020404" pitchFamily="49" charset="0"/>
                <a:cs typeface="Courier New" panose="02070309020205020404" pitchFamily="49" charset="0"/>
              </a:rPr>
              <a:t>int population = rs.getInt("</a:t>
            </a:r>
            <a:r>
              <a:rPr lang="en-US" altLang="en-US" sz="1350" b="1">
                <a:solidFill>
                  <a:srgbClr val="A50021"/>
                </a:solidFill>
                <a:latin typeface="Courier New" panose="02070309020205020404" pitchFamily="49" charset="0"/>
                <a:cs typeface="Courier New" panose="02070309020205020404" pitchFamily="49" charset="0"/>
              </a:rPr>
              <a:t>population</a:t>
            </a:r>
            <a:r>
              <a:rPr lang="en-US" altLang="en-US" sz="1350" b="1">
                <a:latin typeface="Courier New" panose="02070309020205020404" pitchFamily="49" charset="0"/>
                <a:cs typeface="Courier New" panose="02070309020205020404" pitchFamily="49" charset="0"/>
              </a:rPr>
              <a:t>");</a:t>
            </a:r>
          </a:p>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add 10,000 to the population</a:t>
            </a:r>
          </a:p>
          <a:p>
            <a:pPr>
              <a:spcBef>
                <a:spcPct val="10000"/>
              </a:spcBef>
            </a:pPr>
            <a:r>
              <a:rPr lang="en-US" altLang="en-US" sz="1350" b="1">
                <a:latin typeface="Courier New" panose="02070309020205020404" pitchFamily="49" charset="0"/>
                <a:cs typeface="Courier New" panose="02070309020205020404" pitchFamily="49" charset="0"/>
              </a:rPr>
              <a:t>rs.</a:t>
            </a:r>
            <a:r>
              <a:rPr lang="en-US" altLang="en-US" sz="1350" b="1">
                <a:solidFill>
                  <a:schemeClr val="tx2"/>
                </a:solidFill>
                <a:latin typeface="Courier New" panose="02070309020205020404" pitchFamily="49" charset="0"/>
                <a:cs typeface="Courier New" panose="02070309020205020404" pitchFamily="49" charset="0"/>
              </a:rPr>
              <a:t>updateInt</a:t>
            </a:r>
            <a:r>
              <a:rPr lang="en-US" altLang="en-US" sz="1350" b="1">
                <a:latin typeface="Courier New" panose="02070309020205020404" pitchFamily="49" charset="0"/>
                <a:cs typeface="Courier New" panose="02070309020205020404" pitchFamily="49" charset="0"/>
              </a:rPr>
              <a:t>( "</a:t>
            </a:r>
            <a:r>
              <a:rPr lang="en-US" altLang="en-US" sz="1350" b="1">
                <a:solidFill>
                  <a:srgbClr val="A50021"/>
                </a:solidFill>
                <a:latin typeface="Courier New" panose="02070309020205020404" pitchFamily="49" charset="0"/>
                <a:cs typeface="Courier New" panose="02070309020205020404" pitchFamily="49" charset="0"/>
              </a:rPr>
              <a:t>population</a:t>
            </a:r>
            <a:r>
              <a:rPr lang="en-US" altLang="en-US" sz="1350" b="1">
                <a:latin typeface="Courier New" panose="02070309020205020404" pitchFamily="49" charset="0"/>
                <a:cs typeface="Courier New" panose="02070309020205020404" pitchFamily="49" charset="0"/>
              </a:rPr>
              <a:t>", population+10000 );</a:t>
            </a:r>
          </a:p>
          <a:p>
            <a:pPr>
              <a:spcBef>
                <a:spcPct val="10000"/>
              </a:spcBef>
            </a:pPr>
            <a:r>
              <a:rPr lang="en-US" altLang="en-US" sz="1350" b="1">
                <a:latin typeface="Courier New" panose="02070309020205020404" pitchFamily="49" charset="0"/>
                <a:cs typeface="Courier New" panose="02070309020205020404" pitchFamily="49" charset="0"/>
              </a:rPr>
              <a:t>rs.</a:t>
            </a:r>
            <a:r>
              <a:rPr lang="en-US" altLang="en-US" sz="1350" b="1">
                <a:solidFill>
                  <a:schemeClr val="tx2"/>
                </a:solidFill>
                <a:latin typeface="Courier New" panose="02070309020205020404" pitchFamily="49" charset="0"/>
                <a:cs typeface="Courier New" panose="02070309020205020404" pitchFamily="49" charset="0"/>
              </a:rPr>
              <a:t>updateRow</a:t>
            </a:r>
            <a:r>
              <a:rPr lang="en-US" altLang="en-US" sz="1350" b="1">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11857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026">
            <a:extLst>
              <a:ext uri="{FF2B5EF4-FFF2-40B4-BE49-F238E27FC236}">
                <a16:creationId xmlns:a16="http://schemas.microsoft.com/office/drawing/2014/main" id="{53DE470D-E235-204F-9AAA-778F17AE4BA5}"/>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200" dirty="0" err="1">
                <a:solidFill>
                  <a:schemeClr val="bg1"/>
                </a:solidFill>
              </a:rPr>
              <a:t>RowSet</a:t>
            </a:r>
            <a:endParaRPr lang="en-US" altLang="en-US" sz="2200" dirty="0">
              <a:solidFill>
                <a:schemeClr val="bg1"/>
              </a:solidFill>
            </a:endParaRPr>
          </a:p>
        </p:txBody>
      </p:sp>
      <p:sp>
        <p:nvSpPr>
          <p:cNvPr id="268291" name="Rectangle 1027">
            <a:extLst>
              <a:ext uri="{FF2B5EF4-FFF2-40B4-BE49-F238E27FC236}">
                <a16:creationId xmlns:a16="http://schemas.microsoft.com/office/drawing/2014/main" id="{F45E9D5C-354B-BF40-A9D7-B6665B39D895}"/>
              </a:ext>
            </a:extLst>
          </p:cNvPr>
          <p:cNvSpPr>
            <a:spLocks noGrp="1" noChangeArrowheads="1"/>
          </p:cNvSpPr>
          <p:nvPr>
            <p:ph type="body" idx="4294967295"/>
          </p:nvPr>
        </p:nvSpPr>
        <p:spPr>
          <a:xfrm>
            <a:off x="1418430" y="1159669"/>
            <a:ext cx="3556000" cy="3408362"/>
          </a:xfrm>
        </p:spPr>
        <p:txBody>
          <a:bodyPr>
            <a:normAutofit fontScale="62500" lnSpcReduction="20000"/>
          </a:bodyPr>
          <a:lstStyle/>
          <a:p>
            <a:pPr>
              <a:spcBef>
                <a:spcPct val="50000"/>
              </a:spcBef>
              <a:buFont typeface="Wingdings" pitchFamily="2" charset="2"/>
              <a:buNone/>
            </a:pPr>
            <a:r>
              <a:rPr lang="en-US" altLang="en-US" b="1" dirty="0" err="1">
                <a:latin typeface="Courier New" panose="02070309020205020404" pitchFamily="49" charset="0"/>
                <a:cs typeface="Courier New" panose="02070309020205020404" pitchFamily="49" charset="0"/>
              </a:rPr>
              <a:t>RowSet</a:t>
            </a:r>
            <a:r>
              <a:rPr lang="en-US" altLang="en-US" dirty="0"/>
              <a:t> is like </a:t>
            </a:r>
            <a:r>
              <a:rPr lang="en-US" altLang="en-US" b="1" dirty="0" err="1">
                <a:latin typeface="Courier New" panose="02070309020205020404" pitchFamily="49" charset="0"/>
                <a:cs typeface="Courier New" panose="02070309020205020404" pitchFamily="49" charset="0"/>
              </a:rPr>
              <a:t>ResultSet</a:t>
            </a:r>
            <a:r>
              <a:rPr lang="en-US" altLang="en-US" dirty="0"/>
              <a:t>, but...</a:t>
            </a:r>
          </a:p>
          <a:p>
            <a:pPr>
              <a:spcBef>
                <a:spcPct val="50000"/>
              </a:spcBef>
            </a:pPr>
            <a:r>
              <a:rPr lang="en-US" altLang="en-US" dirty="0"/>
              <a:t>data not </a:t>
            </a:r>
            <a:r>
              <a:rPr lang="en-US" altLang="en-US" dirty="0">
                <a:solidFill>
                  <a:schemeClr val="tx2"/>
                </a:solidFill>
              </a:rPr>
              <a:t>tied to database connection</a:t>
            </a:r>
            <a:r>
              <a:rPr lang="en-US" altLang="en-US" dirty="0"/>
              <a:t>.</a:t>
            </a:r>
          </a:p>
          <a:p>
            <a:pPr>
              <a:spcBef>
                <a:spcPct val="50000"/>
              </a:spcBef>
            </a:pPr>
            <a:r>
              <a:rPr lang="en-US" altLang="en-US" dirty="0"/>
              <a:t>can be </a:t>
            </a:r>
            <a:r>
              <a:rPr lang="en-US" altLang="en-US" dirty="0">
                <a:solidFill>
                  <a:schemeClr val="tx2"/>
                </a:solidFill>
              </a:rPr>
              <a:t>cached</a:t>
            </a:r>
            <a:r>
              <a:rPr lang="en-US" altLang="en-US" dirty="0"/>
              <a:t>.</a:t>
            </a:r>
          </a:p>
          <a:p>
            <a:pPr>
              <a:spcBef>
                <a:spcPct val="50000"/>
              </a:spcBef>
            </a:pPr>
            <a:r>
              <a:rPr lang="en-US" altLang="en-US" dirty="0"/>
              <a:t>can be </a:t>
            </a:r>
            <a:r>
              <a:rPr lang="en-US" altLang="en-US" dirty="0">
                <a:solidFill>
                  <a:schemeClr val="tx2"/>
                </a:solidFill>
              </a:rPr>
              <a:t>updated</a:t>
            </a:r>
            <a:r>
              <a:rPr lang="en-US" altLang="en-US" dirty="0"/>
              <a:t> by </a:t>
            </a:r>
            <a:r>
              <a:rPr lang="en-US" altLang="en-US" dirty="0">
                <a:solidFill>
                  <a:schemeClr val="tx2"/>
                </a:solidFill>
              </a:rPr>
              <a:t>re-connecting</a:t>
            </a:r>
            <a:r>
              <a:rPr lang="en-US" altLang="en-US" dirty="0"/>
              <a:t> to database</a:t>
            </a:r>
          </a:p>
          <a:p>
            <a:pPr>
              <a:spcBef>
                <a:spcPct val="50000"/>
              </a:spcBef>
            </a:pPr>
            <a:r>
              <a:rPr lang="en-US" altLang="en-US" dirty="0"/>
              <a:t>can store </a:t>
            </a:r>
            <a:r>
              <a:rPr lang="en-US" altLang="en-US" dirty="0">
                <a:solidFill>
                  <a:schemeClr val="tx2"/>
                </a:solidFill>
              </a:rPr>
              <a:t>other kinds of data</a:t>
            </a:r>
            <a:r>
              <a:rPr lang="en-US" altLang="en-US" dirty="0"/>
              <a:t>, such as from file or spreadsheet</a:t>
            </a:r>
          </a:p>
        </p:txBody>
      </p:sp>
      <p:sp>
        <p:nvSpPr>
          <p:cNvPr id="268292" name="Text Box 1028">
            <a:extLst>
              <a:ext uri="{FF2B5EF4-FFF2-40B4-BE49-F238E27FC236}">
                <a16:creationId xmlns:a16="http://schemas.microsoft.com/office/drawing/2014/main" id="{21F0637A-53E7-D54D-92F4-15BEF1CB7DCB}"/>
              </a:ext>
            </a:extLst>
          </p:cNvPr>
          <p:cNvSpPr txBox="1">
            <a:spLocks noChangeArrowheads="1"/>
          </p:cNvSpPr>
          <p:nvPr/>
        </p:nvSpPr>
        <p:spPr bwMode="auto">
          <a:xfrm>
            <a:off x="5357812" y="1159669"/>
            <a:ext cx="1825229"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ResultSet</a:t>
            </a:r>
          </a:p>
        </p:txBody>
      </p:sp>
      <p:sp>
        <p:nvSpPr>
          <p:cNvPr id="268293" name="Text Box 1029">
            <a:extLst>
              <a:ext uri="{FF2B5EF4-FFF2-40B4-BE49-F238E27FC236}">
                <a16:creationId xmlns:a16="http://schemas.microsoft.com/office/drawing/2014/main" id="{40C036E5-158E-8047-9859-06B86E8B4AA3}"/>
              </a:ext>
            </a:extLst>
          </p:cNvPr>
          <p:cNvSpPr txBox="1">
            <a:spLocks noChangeArrowheads="1"/>
          </p:cNvSpPr>
          <p:nvPr/>
        </p:nvSpPr>
        <p:spPr bwMode="auto">
          <a:xfrm>
            <a:off x="5373291" y="2120504"/>
            <a:ext cx="1825228"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RowSet</a:t>
            </a:r>
          </a:p>
        </p:txBody>
      </p:sp>
      <p:sp>
        <p:nvSpPr>
          <p:cNvPr id="268294" name="Text Box 1030">
            <a:extLst>
              <a:ext uri="{FF2B5EF4-FFF2-40B4-BE49-F238E27FC236}">
                <a16:creationId xmlns:a16="http://schemas.microsoft.com/office/drawing/2014/main" id="{69228C4F-39C0-E848-84FD-7105066E2C5F}"/>
              </a:ext>
            </a:extLst>
          </p:cNvPr>
          <p:cNvSpPr txBox="1">
            <a:spLocks noChangeArrowheads="1"/>
          </p:cNvSpPr>
          <p:nvPr/>
        </p:nvSpPr>
        <p:spPr bwMode="auto">
          <a:xfrm>
            <a:off x="5374481" y="3078957"/>
            <a:ext cx="1825229"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CachedRowSet</a:t>
            </a:r>
          </a:p>
        </p:txBody>
      </p:sp>
      <p:sp>
        <p:nvSpPr>
          <p:cNvPr id="268295" name="Text Box 1031">
            <a:extLst>
              <a:ext uri="{FF2B5EF4-FFF2-40B4-BE49-F238E27FC236}">
                <a16:creationId xmlns:a16="http://schemas.microsoft.com/office/drawing/2014/main" id="{DD6E25CF-8795-584F-927D-AC417C90F7E9}"/>
              </a:ext>
            </a:extLst>
          </p:cNvPr>
          <p:cNvSpPr txBox="1">
            <a:spLocks noChangeArrowheads="1"/>
          </p:cNvSpPr>
          <p:nvPr/>
        </p:nvSpPr>
        <p:spPr bwMode="auto">
          <a:xfrm>
            <a:off x="5374481" y="4058841"/>
            <a:ext cx="1825229"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WebRowSet</a:t>
            </a:r>
          </a:p>
        </p:txBody>
      </p:sp>
      <p:sp>
        <p:nvSpPr>
          <p:cNvPr id="268296" name="AutoShape 1032">
            <a:extLst>
              <a:ext uri="{FF2B5EF4-FFF2-40B4-BE49-F238E27FC236}">
                <a16:creationId xmlns:a16="http://schemas.microsoft.com/office/drawing/2014/main" id="{579EF931-699C-DB48-9BB5-ABD82E1B57BF}"/>
              </a:ext>
            </a:extLst>
          </p:cNvPr>
          <p:cNvSpPr>
            <a:spLocks noChangeArrowheads="1"/>
          </p:cNvSpPr>
          <p:nvPr/>
        </p:nvSpPr>
        <p:spPr bwMode="auto">
          <a:xfrm rot="16200000">
            <a:off x="6088262" y="1754386"/>
            <a:ext cx="398859" cy="326231"/>
          </a:xfrm>
          <a:prstGeom prst="rightArrow">
            <a:avLst>
              <a:gd name="adj1" fmla="val 37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8297" name="AutoShape 1033">
            <a:extLst>
              <a:ext uri="{FF2B5EF4-FFF2-40B4-BE49-F238E27FC236}">
                <a16:creationId xmlns:a16="http://schemas.microsoft.com/office/drawing/2014/main" id="{A3EE4337-7DEE-B14F-8A33-9801D744B245}"/>
              </a:ext>
            </a:extLst>
          </p:cNvPr>
          <p:cNvSpPr>
            <a:spLocks noChangeArrowheads="1"/>
          </p:cNvSpPr>
          <p:nvPr/>
        </p:nvSpPr>
        <p:spPr bwMode="auto">
          <a:xfrm rot="16200000">
            <a:off x="6088261" y="2717602"/>
            <a:ext cx="398860" cy="326231"/>
          </a:xfrm>
          <a:prstGeom prst="rightArrow">
            <a:avLst>
              <a:gd name="adj1" fmla="val 37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8298" name="AutoShape 1034">
            <a:extLst>
              <a:ext uri="{FF2B5EF4-FFF2-40B4-BE49-F238E27FC236}">
                <a16:creationId xmlns:a16="http://schemas.microsoft.com/office/drawing/2014/main" id="{7AE0639C-C2BE-FC4B-80DA-8AB225FBA214}"/>
              </a:ext>
            </a:extLst>
          </p:cNvPr>
          <p:cNvSpPr>
            <a:spLocks noChangeArrowheads="1"/>
          </p:cNvSpPr>
          <p:nvPr/>
        </p:nvSpPr>
        <p:spPr bwMode="auto">
          <a:xfrm rot="16200000">
            <a:off x="6088261" y="3682009"/>
            <a:ext cx="398860" cy="326231"/>
          </a:xfrm>
          <a:prstGeom prst="rightArrow">
            <a:avLst>
              <a:gd name="adj1" fmla="val 37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3333365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026">
            <a:extLst>
              <a:ext uri="{FF2B5EF4-FFF2-40B4-BE49-F238E27FC236}">
                <a16:creationId xmlns:a16="http://schemas.microsoft.com/office/drawing/2014/main" id="{CC8BAD7E-612E-3948-A245-4CF6496B8D25}"/>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RowSet</a:t>
            </a:r>
            <a:r>
              <a:rPr lang="en-US" altLang="en-US" sz="2400" dirty="0">
                <a:solidFill>
                  <a:schemeClr val="bg1"/>
                </a:solidFill>
              </a:rPr>
              <a:t> Question</a:t>
            </a:r>
          </a:p>
        </p:txBody>
      </p:sp>
      <p:sp>
        <p:nvSpPr>
          <p:cNvPr id="269315" name="Rectangle 1027">
            <a:extLst>
              <a:ext uri="{FF2B5EF4-FFF2-40B4-BE49-F238E27FC236}">
                <a16:creationId xmlns:a16="http://schemas.microsoft.com/office/drawing/2014/main" id="{18E99836-051E-9B40-9ACF-1B1F98969185}"/>
              </a:ext>
            </a:extLst>
          </p:cNvPr>
          <p:cNvSpPr>
            <a:spLocks noGrp="1" noChangeArrowheads="1"/>
          </p:cNvSpPr>
          <p:nvPr>
            <p:ph type="body" idx="4294967295"/>
          </p:nvPr>
        </p:nvSpPr>
        <p:spPr>
          <a:xfrm>
            <a:off x="1503020" y="1147184"/>
            <a:ext cx="3556000" cy="3408362"/>
          </a:xfrm>
          <a:ln>
            <a:solidFill>
              <a:schemeClr val="tx2"/>
            </a:solidFill>
            <a:miter lim="800000"/>
            <a:headEnd/>
            <a:tailEnd/>
          </a:ln>
        </p:spPr>
        <p:txBody>
          <a:bodyPr>
            <a:normAutofit fontScale="70000" lnSpcReduction="20000"/>
          </a:bodyPr>
          <a:lstStyle/>
          <a:p>
            <a:pPr marL="0" indent="0">
              <a:lnSpc>
                <a:spcPct val="150000"/>
              </a:lnSpc>
              <a:spcBef>
                <a:spcPct val="50000"/>
              </a:spcBef>
              <a:buNone/>
            </a:pPr>
            <a:r>
              <a:rPr lang="en-US" altLang="en-US"/>
              <a:t>Suppose part of your application is expecting a </a:t>
            </a:r>
            <a:r>
              <a:rPr lang="en-US" altLang="en-US" b="1">
                <a:solidFill>
                  <a:schemeClr val="tx2"/>
                </a:solidFill>
                <a:latin typeface="Courier New" panose="02070309020205020404" pitchFamily="49" charset="0"/>
                <a:cs typeface="Courier New" panose="02070309020205020404" pitchFamily="49" charset="0"/>
              </a:rPr>
              <a:t>ResultSet</a:t>
            </a:r>
            <a:r>
              <a:rPr lang="en-US" altLang="en-US"/>
              <a:t>, but you change the lower layers to return a </a:t>
            </a:r>
            <a:r>
              <a:rPr lang="en-US" altLang="en-US" b="1">
                <a:solidFill>
                  <a:schemeClr val="tx2"/>
                </a:solidFill>
                <a:latin typeface="Courier New" panose="02070309020205020404" pitchFamily="49" charset="0"/>
                <a:cs typeface="Courier New" panose="02070309020205020404" pitchFamily="49" charset="0"/>
              </a:rPr>
              <a:t>RowSet</a:t>
            </a:r>
            <a:r>
              <a:rPr lang="en-US" altLang="en-US"/>
              <a:t> instead.</a:t>
            </a:r>
          </a:p>
          <a:p>
            <a:pPr marL="0" indent="0">
              <a:lnSpc>
                <a:spcPct val="150000"/>
              </a:lnSpc>
              <a:spcBef>
                <a:spcPct val="50000"/>
              </a:spcBef>
            </a:pPr>
            <a:r>
              <a:rPr lang="en-US" altLang="en-US"/>
              <a:t>  Do the upper layers of the application need to change?</a:t>
            </a:r>
          </a:p>
        </p:txBody>
      </p:sp>
      <p:sp>
        <p:nvSpPr>
          <p:cNvPr id="269316" name="Text Box 1028">
            <a:extLst>
              <a:ext uri="{FF2B5EF4-FFF2-40B4-BE49-F238E27FC236}">
                <a16:creationId xmlns:a16="http://schemas.microsoft.com/office/drawing/2014/main" id="{A33F7952-1C9F-0849-83EC-7F83A20D9573}"/>
              </a:ext>
            </a:extLst>
          </p:cNvPr>
          <p:cNvSpPr txBox="1">
            <a:spLocks noChangeArrowheads="1"/>
          </p:cNvSpPr>
          <p:nvPr/>
        </p:nvSpPr>
        <p:spPr bwMode="auto">
          <a:xfrm>
            <a:off x="5357812" y="1159669"/>
            <a:ext cx="1825229"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ResultSet</a:t>
            </a:r>
          </a:p>
        </p:txBody>
      </p:sp>
      <p:sp>
        <p:nvSpPr>
          <p:cNvPr id="269317" name="Text Box 1029">
            <a:extLst>
              <a:ext uri="{FF2B5EF4-FFF2-40B4-BE49-F238E27FC236}">
                <a16:creationId xmlns:a16="http://schemas.microsoft.com/office/drawing/2014/main" id="{57EC87E8-7339-394B-BF2C-3637325EE370}"/>
              </a:ext>
            </a:extLst>
          </p:cNvPr>
          <p:cNvSpPr txBox="1">
            <a:spLocks noChangeArrowheads="1"/>
          </p:cNvSpPr>
          <p:nvPr/>
        </p:nvSpPr>
        <p:spPr bwMode="auto">
          <a:xfrm>
            <a:off x="5373291" y="2120504"/>
            <a:ext cx="1825228"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RowSet</a:t>
            </a:r>
          </a:p>
        </p:txBody>
      </p:sp>
      <p:sp>
        <p:nvSpPr>
          <p:cNvPr id="269318" name="Text Box 1030">
            <a:extLst>
              <a:ext uri="{FF2B5EF4-FFF2-40B4-BE49-F238E27FC236}">
                <a16:creationId xmlns:a16="http://schemas.microsoft.com/office/drawing/2014/main" id="{B7FD33FA-7FAF-014E-811E-D6CD31ADE641}"/>
              </a:ext>
            </a:extLst>
          </p:cNvPr>
          <p:cNvSpPr txBox="1">
            <a:spLocks noChangeArrowheads="1"/>
          </p:cNvSpPr>
          <p:nvPr/>
        </p:nvSpPr>
        <p:spPr bwMode="auto">
          <a:xfrm>
            <a:off x="5374481" y="3078957"/>
            <a:ext cx="1825229"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CachedRowSet</a:t>
            </a:r>
          </a:p>
        </p:txBody>
      </p:sp>
      <p:sp>
        <p:nvSpPr>
          <p:cNvPr id="269319" name="Text Box 1031">
            <a:extLst>
              <a:ext uri="{FF2B5EF4-FFF2-40B4-BE49-F238E27FC236}">
                <a16:creationId xmlns:a16="http://schemas.microsoft.com/office/drawing/2014/main" id="{93FE464E-C6E6-B541-ACA0-2349540300D9}"/>
              </a:ext>
            </a:extLst>
          </p:cNvPr>
          <p:cNvSpPr txBox="1">
            <a:spLocks noChangeArrowheads="1"/>
          </p:cNvSpPr>
          <p:nvPr/>
        </p:nvSpPr>
        <p:spPr bwMode="auto">
          <a:xfrm>
            <a:off x="5374481" y="4058841"/>
            <a:ext cx="1825229" cy="577081"/>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1350" b="1">
                <a:latin typeface="Courier New" panose="02070309020205020404" pitchFamily="49" charset="0"/>
                <a:cs typeface="Courier New" panose="02070309020205020404" pitchFamily="49" charset="0"/>
              </a:rPr>
              <a:t>&lt;&lt;interface&gt;&gt;</a:t>
            </a:r>
          </a:p>
          <a:p>
            <a:pPr algn="ctr">
              <a:spcBef>
                <a:spcPct val="20000"/>
              </a:spcBef>
            </a:pPr>
            <a:r>
              <a:rPr lang="en-US" altLang="en-US" sz="1500" b="1">
                <a:latin typeface="Courier New" panose="02070309020205020404" pitchFamily="49" charset="0"/>
                <a:cs typeface="Courier New" panose="02070309020205020404" pitchFamily="49" charset="0"/>
              </a:rPr>
              <a:t>WebRowSet</a:t>
            </a:r>
          </a:p>
        </p:txBody>
      </p:sp>
      <p:sp>
        <p:nvSpPr>
          <p:cNvPr id="269320" name="AutoShape 1032">
            <a:extLst>
              <a:ext uri="{FF2B5EF4-FFF2-40B4-BE49-F238E27FC236}">
                <a16:creationId xmlns:a16="http://schemas.microsoft.com/office/drawing/2014/main" id="{F78F0732-6D96-4E42-94B9-3470E2BB7ED8}"/>
              </a:ext>
            </a:extLst>
          </p:cNvPr>
          <p:cNvSpPr>
            <a:spLocks noChangeArrowheads="1"/>
          </p:cNvSpPr>
          <p:nvPr/>
        </p:nvSpPr>
        <p:spPr bwMode="auto">
          <a:xfrm rot="16200000">
            <a:off x="6088262" y="1754386"/>
            <a:ext cx="398859" cy="326231"/>
          </a:xfrm>
          <a:prstGeom prst="rightArrow">
            <a:avLst>
              <a:gd name="adj1" fmla="val 37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9321" name="AutoShape 1033">
            <a:extLst>
              <a:ext uri="{FF2B5EF4-FFF2-40B4-BE49-F238E27FC236}">
                <a16:creationId xmlns:a16="http://schemas.microsoft.com/office/drawing/2014/main" id="{684F53E3-3CCA-B04D-80D7-2E3488EF080A}"/>
              </a:ext>
            </a:extLst>
          </p:cNvPr>
          <p:cNvSpPr>
            <a:spLocks noChangeArrowheads="1"/>
          </p:cNvSpPr>
          <p:nvPr/>
        </p:nvSpPr>
        <p:spPr bwMode="auto">
          <a:xfrm rot="16200000">
            <a:off x="6088261" y="2717602"/>
            <a:ext cx="398860" cy="326231"/>
          </a:xfrm>
          <a:prstGeom prst="rightArrow">
            <a:avLst>
              <a:gd name="adj1" fmla="val 37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9322" name="AutoShape 1034">
            <a:extLst>
              <a:ext uri="{FF2B5EF4-FFF2-40B4-BE49-F238E27FC236}">
                <a16:creationId xmlns:a16="http://schemas.microsoft.com/office/drawing/2014/main" id="{92DD16B3-375F-ED4F-9DB4-19CFF2A1C0DA}"/>
              </a:ext>
            </a:extLst>
          </p:cNvPr>
          <p:cNvSpPr>
            <a:spLocks noChangeArrowheads="1"/>
          </p:cNvSpPr>
          <p:nvPr/>
        </p:nvSpPr>
        <p:spPr bwMode="auto">
          <a:xfrm rot="16200000">
            <a:off x="6088261" y="3682009"/>
            <a:ext cx="398860" cy="326231"/>
          </a:xfrm>
          <a:prstGeom prst="rightArrow">
            <a:avLst>
              <a:gd name="adj1" fmla="val 37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37481405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a:extLst>
              <a:ext uri="{FF2B5EF4-FFF2-40B4-BE49-F238E27FC236}">
                <a16:creationId xmlns:a16="http://schemas.microsoft.com/office/drawing/2014/main" id="{C2FDED6E-E421-3B42-8B37-BF25E7962EAE}"/>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JTable</a:t>
            </a:r>
            <a:endParaRPr lang="en-US" altLang="en-US" sz="2400" dirty="0">
              <a:solidFill>
                <a:schemeClr val="bg1"/>
              </a:solidFill>
            </a:endParaRPr>
          </a:p>
        </p:txBody>
      </p:sp>
      <p:sp>
        <p:nvSpPr>
          <p:cNvPr id="270339" name="Rectangle 3">
            <a:extLst>
              <a:ext uri="{FF2B5EF4-FFF2-40B4-BE49-F238E27FC236}">
                <a16:creationId xmlns:a16="http://schemas.microsoft.com/office/drawing/2014/main" id="{EDB04E38-A332-A649-AD40-DE313E0D2344}"/>
              </a:ext>
            </a:extLst>
          </p:cNvPr>
          <p:cNvSpPr>
            <a:spLocks noGrp="1" noChangeArrowheads="1"/>
          </p:cNvSpPr>
          <p:nvPr>
            <p:ph type="body" idx="4294967295"/>
          </p:nvPr>
        </p:nvSpPr>
        <p:spPr>
          <a:xfrm>
            <a:off x="3203575" y="1076325"/>
            <a:ext cx="5940425" cy="450850"/>
          </a:xfrm>
        </p:spPr>
        <p:txBody>
          <a:bodyPr>
            <a:normAutofit fontScale="70000" lnSpcReduction="20000"/>
          </a:bodyPr>
          <a:lstStyle/>
          <a:p>
            <a:r>
              <a:rPr lang="en-US" altLang="en-US"/>
              <a:t>Swing object looks like a spreadsheet table.</a:t>
            </a:r>
          </a:p>
        </p:txBody>
      </p:sp>
      <p:pic>
        <p:nvPicPr>
          <p:cNvPr id="270346" name="Picture 10">
            <a:extLst>
              <a:ext uri="{FF2B5EF4-FFF2-40B4-BE49-F238E27FC236}">
                <a16:creationId xmlns:a16="http://schemas.microsoft.com/office/drawing/2014/main" id="{89DF2F1E-EA1E-034F-B9CF-CF2E6B2A9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629" y="1725216"/>
            <a:ext cx="5951934" cy="2539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0347" name="Rectangle 11">
            <a:extLst>
              <a:ext uri="{FF2B5EF4-FFF2-40B4-BE49-F238E27FC236}">
                <a16:creationId xmlns:a16="http://schemas.microsoft.com/office/drawing/2014/main" id="{1CD9E9BE-BB1C-DC4F-9ED9-6F5C95D1444D}"/>
              </a:ext>
            </a:extLst>
          </p:cNvPr>
          <p:cNvSpPr>
            <a:spLocks noChangeArrowheads="1"/>
          </p:cNvSpPr>
          <p:nvPr/>
        </p:nvSpPr>
        <p:spPr bwMode="auto">
          <a:xfrm>
            <a:off x="1495425" y="2351485"/>
            <a:ext cx="6263879" cy="1612106"/>
          </a:xfrm>
          <a:prstGeom prst="rect">
            <a:avLst/>
          </a:prstGeom>
          <a:noFill/>
          <a:ln w="19050">
            <a:solidFill>
              <a:schemeClr val="hlink"/>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70348" name="Line 12">
            <a:extLst>
              <a:ext uri="{FF2B5EF4-FFF2-40B4-BE49-F238E27FC236}">
                <a16:creationId xmlns:a16="http://schemas.microsoft.com/office/drawing/2014/main" id="{AAFE41D0-D4A3-7846-8940-64C0E8F6CD55}"/>
              </a:ext>
            </a:extLst>
          </p:cNvPr>
          <p:cNvSpPr>
            <a:spLocks noChangeShapeType="1"/>
          </p:cNvSpPr>
          <p:nvPr/>
        </p:nvSpPr>
        <p:spPr bwMode="auto">
          <a:xfrm flipH="1" flipV="1">
            <a:off x="2181225" y="3963591"/>
            <a:ext cx="191691" cy="503634"/>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0349" name="Text Box 13">
            <a:extLst>
              <a:ext uri="{FF2B5EF4-FFF2-40B4-BE49-F238E27FC236}">
                <a16:creationId xmlns:a16="http://schemas.microsoft.com/office/drawing/2014/main" id="{02B7C7CB-08DF-3845-86A5-4D75264E9252}"/>
              </a:ext>
            </a:extLst>
          </p:cNvPr>
          <p:cNvSpPr txBox="1">
            <a:spLocks noChangeArrowheads="1"/>
          </p:cNvSpPr>
          <p:nvPr/>
        </p:nvSpPr>
        <p:spPr bwMode="auto">
          <a:xfrm>
            <a:off x="2221706" y="4437460"/>
            <a:ext cx="212883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500" b="1">
                <a:solidFill>
                  <a:srgbClr val="A50021"/>
                </a:solidFill>
                <a:latin typeface="Arial" panose="020B0604020202020204" pitchFamily="34" charset="0"/>
              </a:rPr>
              <a:t>A JTable</a:t>
            </a:r>
          </a:p>
        </p:txBody>
      </p:sp>
    </p:spTree>
    <p:extLst>
      <p:ext uri="{BB962C8B-B14F-4D97-AF65-F5344CB8AC3E}">
        <p14:creationId xmlns:p14="http://schemas.microsoft.com/office/powerpoint/2010/main" val="1530696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481E4F09-81BB-3643-AEC9-FC68178CB0DB}"/>
              </a:ext>
            </a:extLst>
          </p:cNvPr>
          <p:cNvSpPr>
            <a:spLocks noGrp="1" noChangeArrowheads="1"/>
          </p:cNvSpPr>
          <p:nvPr>
            <p:ph type="title" idx="4294967295"/>
          </p:nvPr>
        </p:nvSpPr>
        <p:spPr>
          <a:xfrm>
            <a:off x="0" y="206375"/>
            <a:ext cx="5105400" cy="396745"/>
          </a:xfrm>
        </p:spPr>
        <p:txBody>
          <a:bodyPr>
            <a:normAutofit fontScale="90000"/>
          </a:bodyPr>
          <a:lstStyle/>
          <a:p>
            <a:pPr algn="l"/>
            <a:r>
              <a:rPr lang="en-US" altLang="en-US" sz="2400" dirty="0">
                <a:solidFill>
                  <a:schemeClr val="bg1"/>
                </a:solidFill>
              </a:rPr>
              <a:t>Design a </a:t>
            </a:r>
            <a:r>
              <a:rPr lang="en-US" altLang="en-US" sz="2400" dirty="0" err="1">
                <a:solidFill>
                  <a:schemeClr val="bg1"/>
                </a:solidFill>
              </a:rPr>
              <a:t>TableModel</a:t>
            </a:r>
            <a:r>
              <a:rPr lang="en-US" altLang="en-US" sz="2400" dirty="0">
                <a:solidFill>
                  <a:schemeClr val="bg1"/>
                </a:solidFill>
              </a:rPr>
              <a:t> for Queries</a:t>
            </a:r>
          </a:p>
        </p:txBody>
      </p:sp>
      <p:sp>
        <p:nvSpPr>
          <p:cNvPr id="272387" name="Rectangle 3">
            <a:extLst>
              <a:ext uri="{FF2B5EF4-FFF2-40B4-BE49-F238E27FC236}">
                <a16:creationId xmlns:a16="http://schemas.microsoft.com/office/drawing/2014/main" id="{1054D282-B97F-A04B-B073-359FF30275B2}"/>
              </a:ext>
            </a:extLst>
          </p:cNvPr>
          <p:cNvSpPr>
            <a:spLocks noGrp="1" noChangeArrowheads="1"/>
          </p:cNvSpPr>
          <p:nvPr>
            <p:ph type="body" idx="4294967295"/>
          </p:nvPr>
        </p:nvSpPr>
        <p:spPr>
          <a:xfrm>
            <a:off x="3203575" y="1076325"/>
            <a:ext cx="5940425" cy="392113"/>
          </a:xfrm>
        </p:spPr>
        <p:txBody>
          <a:bodyPr>
            <a:normAutofit fontScale="70000" lnSpcReduction="20000"/>
          </a:bodyPr>
          <a:lstStyle/>
          <a:p>
            <a:r>
              <a:rPr lang="en-US" altLang="en-US"/>
              <a:t>Design a TableModel to manage a ResultSet</a:t>
            </a:r>
          </a:p>
        </p:txBody>
      </p:sp>
      <p:sp>
        <p:nvSpPr>
          <p:cNvPr id="272388" name="Text Box 4">
            <a:extLst>
              <a:ext uri="{FF2B5EF4-FFF2-40B4-BE49-F238E27FC236}">
                <a16:creationId xmlns:a16="http://schemas.microsoft.com/office/drawing/2014/main" id="{556831AF-B23D-1C4C-8C05-5D5268983E7A}"/>
              </a:ext>
            </a:extLst>
          </p:cNvPr>
          <p:cNvSpPr txBox="1">
            <a:spLocks noChangeArrowheads="1"/>
          </p:cNvSpPr>
          <p:nvPr/>
        </p:nvSpPr>
        <p:spPr bwMode="auto">
          <a:xfrm>
            <a:off x="1752600" y="3714750"/>
            <a:ext cx="2189560" cy="101566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latin typeface="Courier New" panose="02070309020205020404" pitchFamily="49" charset="0"/>
                <a:cs typeface="Courier New" panose="02070309020205020404" pitchFamily="49" charset="0"/>
              </a:rPr>
              <a:t>JTable</a:t>
            </a:r>
          </a:p>
          <a:p>
            <a:pPr algn="ctr">
              <a:spcBef>
                <a:spcPct val="50000"/>
              </a:spcBef>
            </a:pPr>
            <a:endParaRPr lang="en-US" altLang="en-US" sz="1500" b="1">
              <a:latin typeface="Courier New" panose="02070309020205020404" pitchFamily="49" charset="0"/>
              <a:cs typeface="Courier New" panose="02070309020205020404" pitchFamily="49" charset="0"/>
            </a:endParaRPr>
          </a:p>
          <a:p>
            <a:pPr algn="ctr">
              <a:spcBef>
                <a:spcPct val="50000"/>
              </a:spcBef>
            </a:pPr>
            <a:endParaRPr lang="en-US" altLang="en-US" sz="1500" b="1">
              <a:latin typeface="Courier New" panose="02070309020205020404" pitchFamily="49" charset="0"/>
              <a:cs typeface="Courier New" panose="02070309020205020404" pitchFamily="49" charset="0"/>
            </a:endParaRPr>
          </a:p>
        </p:txBody>
      </p:sp>
      <p:sp>
        <p:nvSpPr>
          <p:cNvPr id="272389" name="Line 5">
            <a:extLst>
              <a:ext uri="{FF2B5EF4-FFF2-40B4-BE49-F238E27FC236}">
                <a16:creationId xmlns:a16="http://schemas.microsoft.com/office/drawing/2014/main" id="{C59C0D1C-4C01-F349-8FFC-67641C08341D}"/>
              </a:ext>
            </a:extLst>
          </p:cNvPr>
          <p:cNvSpPr>
            <a:spLocks noChangeShapeType="1"/>
          </p:cNvSpPr>
          <p:nvPr/>
        </p:nvSpPr>
        <p:spPr bwMode="auto">
          <a:xfrm>
            <a:off x="3992165" y="4158853"/>
            <a:ext cx="585788" cy="0"/>
          </a:xfrm>
          <a:prstGeom prst="line">
            <a:avLst/>
          </a:prstGeom>
          <a:noFill/>
          <a:ln w="19050">
            <a:solidFill>
              <a:schemeClr val="tx1"/>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2390" name="Text Box 6">
            <a:extLst>
              <a:ext uri="{FF2B5EF4-FFF2-40B4-BE49-F238E27FC236}">
                <a16:creationId xmlns:a16="http://schemas.microsoft.com/office/drawing/2014/main" id="{1562BFC2-9BFF-5146-B293-773EC1F835AF}"/>
              </a:ext>
            </a:extLst>
          </p:cNvPr>
          <p:cNvSpPr txBox="1">
            <a:spLocks noChangeArrowheads="1"/>
          </p:cNvSpPr>
          <p:nvPr/>
        </p:nvSpPr>
        <p:spPr bwMode="auto">
          <a:xfrm>
            <a:off x="4567236" y="3685646"/>
            <a:ext cx="3123009" cy="9464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500" b="1" dirty="0" err="1">
                <a:latin typeface="Courier New" panose="02070309020205020404" pitchFamily="49" charset="0"/>
                <a:cs typeface="Courier New" panose="02070309020205020404" pitchFamily="49" charset="0"/>
              </a:rPr>
              <a:t>ResultSetTableModel</a:t>
            </a:r>
            <a:endParaRPr lang="en-US" altLang="en-US" sz="1500" b="1" dirty="0">
              <a:latin typeface="Courier New" panose="02070309020205020404" pitchFamily="49" charset="0"/>
              <a:cs typeface="Courier New" panose="02070309020205020404" pitchFamily="49" charset="0"/>
            </a:endParaRPr>
          </a:p>
          <a:p>
            <a:pPr>
              <a:spcBef>
                <a:spcPct val="50000"/>
              </a:spcBef>
            </a:pPr>
            <a:r>
              <a:rPr lang="en-US" altLang="en-US" sz="1500" dirty="0" err="1">
                <a:latin typeface="Arial" panose="020B0604020202020204" pitchFamily="34" charset="0"/>
              </a:rPr>
              <a:t>ResultSetTableModel</a:t>
            </a:r>
            <a:r>
              <a:rPr lang="en-US" altLang="en-US" sz="1500" dirty="0">
                <a:latin typeface="Arial" panose="020B0604020202020204" pitchFamily="34" charset="0"/>
              </a:rPr>
              <a:t>(statement)</a:t>
            </a:r>
          </a:p>
          <a:p>
            <a:pPr>
              <a:spcBef>
                <a:spcPct val="20000"/>
              </a:spcBef>
            </a:pPr>
            <a:r>
              <a:rPr lang="en-US" altLang="en-US" sz="1500" dirty="0" err="1">
                <a:latin typeface="Arial" panose="020B0604020202020204" pitchFamily="34" charset="0"/>
              </a:rPr>
              <a:t>runQuery</a:t>
            </a:r>
            <a:r>
              <a:rPr lang="en-US" altLang="en-US" sz="1500" dirty="0">
                <a:latin typeface="Arial" panose="020B0604020202020204" pitchFamily="34" charset="0"/>
              </a:rPr>
              <a:t>( query : String )</a:t>
            </a:r>
          </a:p>
        </p:txBody>
      </p:sp>
      <p:sp>
        <p:nvSpPr>
          <p:cNvPr id="272391" name="Text Box 7">
            <a:extLst>
              <a:ext uri="{FF2B5EF4-FFF2-40B4-BE49-F238E27FC236}">
                <a16:creationId xmlns:a16="http://schemas.microsoft.com/office/drawing/2014/main" id="{90A9C0C6-4D98-8C45-A821-597E686EB68B}"/>
              </a:ext>
            </a:extLst>
          </p:cNvPr>
          <p:cNvSpPr txBox="1">
            <a:spLocks noChangeArrowheads="1"/>
          </p:cNvSpPr>
          <p:nvPr/>
        </p:nvSpPr>
        <p:spPr bwMode="auto">
          <a:xfrm>
            <a:off x="4567236" y="1609187"/>
            <a:ext cx="3138490" cy="161582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500" b="1">
                <a:latin typeface="Courier New" panose="02070309020205020404" pitchFamily="49" charset="0"/>
                <a:cs typeface="Courier New" panose="02070309020205020404" pitchFamily="49" charset="0"/>
              </a:rPr>
              <a:t>AbstractTableModel</a:t>
            </a:r>
          </a:p>
          <a:p>
            <a:pPr>
              <a:spcBef>
                <a:spcPct val="20000"/>
              </a:spcBef>
            </a:pPr>
            <a:r>
              <a:rPr lang="en-US" altLang="en-US" sz="1500" i="1">
                <a:latin typeface="Arial" panose="020B0604020202020204" pitchFamily="34" charset="0"/>
              </a:rPr>
              <a:t>getColumnCount( ) </a:t>
            </a:r>
            <a:r>
              <a:rPr lang="en-US" altLang="en-US" sz="1500">
                <a:latin typeface="Arial" panose="020B0604020202020204" pitchFamily="34" charset="0"/>
              </a:rPr>
              <a:t>: int</a:t>
            </a:r>
          </a:p>
          <a:p>
            <a:pPr>
              <a:spcBef>
                <a:spcPct val="10000"/>
              </a:spcBef>
            </a:pPr>
            <a:r>
              <a:rPr lang="en-US" altLang="en-US" sz="1500" i="1">
                <a:latin typeface="Arial" panose="020B0604020202020204" pitchFamily="34" charset="0"/>
              </a:rPr>
              <a:t>getColumnName( index ) </a:t>
            </a:r>
            <a:r>
              <a:rPr lang="en-US" altLang="en-US" sz="1500">
                <a:latin typeface="Arial" panose="020B0604020202020204" pitchFamily="34" charset="0"/>
              </a:rPr>
              <a:t>: String</a:t>
            </a:r>
            <a:endParaRPr lang="en-US" altLang="en-US" sz="1500" i="1">
              <a:latin typeface="Arial" panose="020B0604020202020204" pitchFamily="34" charset="0"/>
            </a:endParaRPr>
          </a:p>
          <a:p>
            <a:pPr>
              <a:spcBef>
                <a:spcPct val="10000"/>
              </a:spcBef>
            </a:pPr>
            <a:r>
              <a:rPr lang="en-US" altLang="en-US" sz="1500" i="1">
                <a:latin typeface="Arial" panose="020B0604020202020204" pitchFamily="34" charset="0"/>
              </a:rPr>
              <a:t>getColumnClass( index ) </a:t>
            </a:r>
            <a:r>
              <a:rPr lang="en-US" altLang="en-US" sz="1500">
                <a:latin typeface="Arial" panose="020B0604020202020204" pitchFamily="34" charset="0"/>
              </a:rPr>
              <a:t>: Class</a:t>
            </a:r>
          </a:p>
          <a:p>
            <a:pPr>
              <a:spcBef>
                <a:spcPct val="10000"/>
              </a:spcBef>
            </a:pPr>
            <a:r>
              <a:rPr lang="en-US" altLang="en-US" sz="1500" i="1">
                <a:latin typeface="Arial" panose="020B0604020202020204" pitchFamily="34" charset="0"/>
              </a:rPr>
              <a:t>getRowCount( ) </a:t>
            </a:r>
            <a:r>
              <a:rPr lang="en-US" altLang="en-US" sz="1500">
                <a:latin typeface="Arial" panose="020B0604020202020204" pitchFamily="34" charset="0"/>
              </a:rPr>
              <a:t>: int</a:t>
            </a:r>
          </a:p>
          <a:p>
            <a:pPr>
              <a:spcBef>
                <a:spcPct val="10000"/>
              </a:spcBef>
            </a:pPr>
            <a:r>
              <a:rPr lang="en-US" altLang="en-US" sz="1500" i="1">
                <a:latin typeface="Arial" panose="020B0604020202020204" pitchFamily="34" charset="0"/>
              </a:rPr>
              <a:t>getValueAt( row, col ) </a:t>
            </a:r>
            <a:r>
              <a:rPr lang="en-US" altLang="en-US" sz="1500">
                <a:latin typeface="Arial" panose="020B0604020202020204" pitchFamily="34" charset="0"/>
              </a:rPr>
              <a:t>: Object</a:t>
            </a:r>
          </a:p>
        </p:txBody>
      </p:sp>
      <p:sp>
        <p:nvSpPr>
          <p:cNvPr id="272392" name="AutoShape 8">
            <a:extLst>
              <a:ext uri="{FF2B5EF4-FFF2-40B4-BE49-F238E27FC236}">
                <a16:creationId xmlns:a16="http://schemas.microsoft.com/office/drawing/2014/main" id="{9B092F5F-D887-E34E-91B7-BB333AFD15B4}"/>
              </a:ext>
            </a:extLst>
          </p:cNvPr>
          <p:cNvSpPr>
            <a:spLocks noChangeArrowheads="1"/>
          </p:cNvSpPr>
          <p:nvPr/>
        </p:nvSpPr>
        <p:spPr bwMode="auto">
          <a:xfrm rot="16200000">
            <a:off x="5835848" y="3300020"/>
            <a:ext cx="398859" cy="326231"/>
          </a:xfrm>
          <a:prstGeom prst="rightArrow">
            <a:avLst>
              <a:gd name="adj1" fmla="val 0"/>
              <a:gd name="adj2" fmla="val 57373"/>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72393" name="Line 9">
            <a:extLst>
              <a:ext uri="{FF2B5EF4-FFF2-40B4-BE49-F238E27FC236}">
                <a16:creationId xmlns:a16="http://schemas.microsoft.com/office/drawing/2014/main" id="{2A0AB2FF-ABCD-8848-927B-B5E715689073}"/>
              </a:ext>
            </a:extLst>
          </p:cNvPr>
          <p:cNvSpPr>
            <a:spLocks noChangeShapeType="1"/>
          </p:cNvSpPr>
          <p:nvPr/>
        </p:nvSpPr>
        <p:spPr bwMode="auto">
          <a:xfrm>
            <a:off x="1763316" y="4026694"/>
            <a:ext cx="2188369"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72394" name="Line 10">
            <a:extLst>
              <a:ext uri="{FF2B5EF4-FFF2-40B4-BE49-F238E27FC236}">
                <a16:creationId xmlns:a16="http://schemas.microsoft.com/office/drawing/2014/main" id="{7EE7832C-353F-4244-B9C8-AC4CE6F21BAA}"/>
              </a:ext>
            </a:extLst>
          </p:cNvPr>
          <p:cNvSpPr>
            <a:spLocks noChangeShapeType="1"/>
          </p:cNvSpPr>
          <p:nvPr/>
        </p:nvSpPr>
        <p:spPr bwMode="auto">
          <a:xfrm>
            <a:off x="4577953" y="4019550"/>
            <a:ext cx="3127773"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Line 10">
            <a:extLst>
              <a:ext uri="{FF2B5EF4-FFF2-40B4-BE49-F238E27FC236}">
                <a16:creationId xmlns:a16="http://schemas.microsoft.com/office/drawing/2014/main" id="{F5B819F3-2F07-0744-A61E-F493E00D5484}"/>
              </a:ext>
            </a:extLst>
          </p:cNvPr>
          <p:cNvSpPr>
            <a:spLocks noChangeShapeType="1"/>
          </p:cNvSpPr>
          <p:nvPr/>
        </p:nvSpPr>
        <p:spPr bwMode="auto">
          <a:xfrm>
            <a:off x="4562472" y="1885950"/>
            <a:ext cx="3127773"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extLst>
      <p:ext uri="{BB962C8B-B14F-4D97-AF65-F5344CB8AC3E}">
        <p14:creationId xmlns:p14="http://schemas.microsoft.com/office/powerpoint/2010/main" val="1228593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176C5CA7-2E88-E544-B2BF-F3B8942C9C95}"/>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Implementing </a:t>
            </a:r>
            <a:r>
              <a:rPr lang="en-US" altLang="en-US" sz="2400" dirty="0" err="1">
                <a:solidFill>
                  <a:schemeClr val="bg1"/>
                </a:solidFill>
              </a:rPr>
              <a:t>TableModel</a:t>
            </a:r>
            <a:endParaRPr lang="th-TH" altLang="en-US" sz="2400" dirty="0">
              <a:solidFill>
                <a:schemeClr val="bg1"/>
              </a:solidFill>
            </a:endParaRPr>
          </a:p>
        </p:txBody>
      </p:sp>
      <p:sp>
        <p:nvSpPr>
          <p:cNvPr id="168963" name="Rectangle 3">
            <a:extLst>
              <a:ext uri="{FF2B5EF4-FFF2-40B4-BE49-F238E27FC236}">
                <a16:creationId xmlns:a16="http://schemas.microsoft.com/office/drawing/2014/main" id="{F37B548A-4124-A244-AB24-657C6786B245}"/>
              </a:ext>
            </a:extLst>
          </p:cNvPr>
          <p:cNvSpPr>
            <a:spLocks noGrp="1" noChangeArrowheads="1"/>
          </p:cNvSpPr>
          <p:nvPr>
            <p:ph type="body" idx="4294967295"/>
          </p:nvPr>
        </p:nvSpPr>
        <p:spPr>
          <a:xfrm>
            <a:off x="1559719" y="1063625"/>
            <a:ext cx="5940425" cy="388938"/>
          </a:xfrm>
        </p:spPr>
        <p:txBody>
          <a:bodyPr>
            <a:normAutofit fontScale="62500" lnSpcReduction="20000"/>
          </a:bodyPr>
          <a:lstStyle/>
          <a:p>
            <a:r>
              <a:rPr lang="en-US" altLang="en-US" b="1" dirty="0" err="1">
                <a:latin typeface="Courier New" panose="02070309020205020404" pitchFamily="49" charset="0"/>
                <a:cs typeface="Courier New" panose="02070309020205020404" pitchFamily="49" charset="0"/>
              </a:rPr>
              <a:t>ResultSet</a:t>
            </a:r>
            <a:r>
              <a:rPr lang="en-US" altLang="en-US" dirty="0"/>
              <a:t> contains some of the data we need.</a:t>
            </a:r>
            <a:endParaRPr lang="th-TH" altLang="en-US" dirty="0"/>
          </a:p>
        </p:txBody>
      </p:sp>
      <p:sp>
        <p:nvSpPr>
          <p:cNvPr id="168964" name="Rectangle 4">
            <a:extLst>
              <a:ext uri="{FF2B5EF4-FFF2-40B4-BE49-F238E27FC236}">
                <a16:creationId xmlns:a16="http://schemas.microsoft.com/office/drawing/2014/main" id="{D692616C-D22C-F549-851F-476C1D2C36A1}"/>
              </a:ext>
            </a:extLst>
          </p:cNvPr>
          <p:cNvSpPr>
            <a:spLocks noChangeArrowheads="1"/>
          </p:cNvSpPr>
          <p:nvPr/>
        </p:nvSpPr>
        <p:spPr bwMode="auto">
          <a:xfrm>
            <a:off x="1588550" y="1352550"/>
            <a:ext cx="6412449" cy="3416320"/>
          </a:xfrm>
          <a:prstGeom prst="rect">
            <a:avLst/>
          </a:prstGeom>
          <a:solidFill>
            <a:schemeClr val="bg1"/>
          </a:solidFill>
          <a:ln w="12700">
            <a:solidFill>
              <a:schemeClr val="tx2"/>
            </a:solidFill>
            <a:miter lim="800000"/>
            <a:headEnd/>
            <a:tailEnd/>
          </a:ln>
          <a:effectLst/>
        </p:spPr>
        <p:txBody>
          <a:bodyPr wrap="square">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class ResultSetTableModel {</a:t>
            </a:r>
          </a:p>
          <a:p>
            <a:r>
              <a:rPr lang="en-US" altLang="en-US" sz="1350" b="1">
                <a:latin typeface="Courier New" panose="02070309020205020404" pitchFamily="49" charset="0"/>
                <a:cs typeface="Courier New" panose="02070309020205020404" pitchFamily="49" charset="0"/>
              </a:rPr>
              <a:t>	private Statement statement;</a:t>
            </a:r>
          </a:p>
          <a:p>
            <a:r>
              <a:rPr lang="en-US" altLang="en-US" sz="1350" b="1">
                <a:latin typeface="Courier New" panose="02070309020205020404" pitchFamily="49" charset="0"/>
                <a:cs typeface="Courier New" panose="02070309020205020404" pitchFamily="49" charset="0"/>
              </a:rPr>
              <a:t>	private ResultSet </a:t>
            </a:r>
            <a:r>
              <a:rPr lang="en-US" altLang="en-US" sz="1350" b="1">
                <a:solidFill>
                  <a:schemeClr val="folHlink"/>
                </a:solidFill>
                <a:latin typeface="Courier New" panose="02070309020205020404" pitchFamily="49" charset="0"/>
                <a:cs typeface="Courier New" panose="02070309020205020404" pitchFamily="49" charset="0"/>
              </a:rPr>
              <a:t>rs</a:t>
            </a:r>
            <a:r>
              <a:rPr lang="en-US" altLang="en-US" sz="1350" b="1">
                <a:latin typeface="Courier New" panose="02070309020205020404" pitchFamily="49" charset="0"/>
                <a:cs typeface="Courier New" panose="02070309020205020404" pitchFamily="49" charset="0"/>
              </a:rPr>
              <a:t>;</a:t>
            </a:r>
          </a:p>
          <a:p>
            <a:endParaRPr lang="en-US" altLang="en-US" sz="1350" b="1">
              <a:latin typeface="Courier New" panose="02070309020205020404" pitchFamily="49" charset="0"/>
              <a:cs typeface="Courier New" panose="02070309020205020404" pitchFamily="49" charset="0"/>
            </a:endParaRPr>
          </a:p>
          <a:p>
            <a:pPr lvl="1"/>
            <a:r>
              <a:rPr lang="en-US" altLang="en-US" sz="1350" b="1">
                <a:latin typeface="Courier New" panose="02070309020205020404" pitchFamily="49" charset="0"/>
                <a:cs typeface="Courier New" panose="02070309020205020404" pitchFamily="49" charset="0"/>
              </a:rPr>
              <a:t>public Object getValueAt(int row, int col) {</a:t>
            </a:r>
          </a:p>
          <a:p>
            <a:pPr lvl="1"/>
            <a:r>
              <a:rPr lang="en-US" altLang="en-US" sz="1350" b="1">
                <a:latin typeface="Courier New" panose="02070309020205020404" pitchFamily="49" charset="0"/>
                <a:cs typeface="Courier New" panose="02070309020205020404" pitchFamily="49" charset="0"/>
              </a:rPr>
              <a:t>	if ( </a:t>
            </a:r>
            <a:r>
              <a:rPr lang="en-US" altLang="en-US" sz="1350" b="1">
                <a:solidFill>
                  <a:schemeClr val="folHlink"/>
                </a:solidFill>
                <a:latin typeface="Courier New" panose="02070309020205020404" pitchFamily="49" charset="0"/>
                <a:cs typeface="Courier New" panose="02070309020205020404" pitchFamily="49" charset="0"/>
              </a:rPr>
              <a:t>rs</a:t>
            </a:r>
            <a:r>
              <a:rPr lang="en-US" altLang="en-US" sz="1350" b="1">
                <a:latin typeface="Courier New" panose="02070309020205020404" pitchFamily="49" charset="0"/>
                <a:cs typeface="Courier New" panose="02070309020205020404" pitchFamily="49" charset="0"/>
              </a:rPr>
              <a:t> == null ) return null;</a:t>
            </a:r>
          </a:p>
          <a:p>
            <a:pPr lvl="1"/>
            <a:r>
              <a:rPr lang="en-US" altLang="en-US" sz="1350" b="1">
                <a:latin typeface="Courier New" panose="02070309020205020404" pitchFamily="49" charset="0"/>
                <a:cs typeface="Courier New" panose="02070309020205020404" pitchFamily="49" charset="0"/>
              </a:rPr>
              <a:t>	</a:t>
            </a:r>
            <a:r>
              <a:rPr lang="en-US" altLang="en-US" sz="1350" b="1">
                <a:solidFill>
                  <a:schemeClr val="folHlink"/>
                </a:solidFill>
                <a:latin typeface="Courier New" panose="02070309020205020404" pitchFamily="49" charset="0"/>
                <a:cs typeface="Courier New" panose="02070309020205020404" pitchFamily="49" charset="0"/>
              </a:rPr>
              <a:t>rs</a:t>
            </a:r>
            <a:r>
              <a:rPr lang="en-US" altLang="en-US" sz="1350" b="1">
                <a:latin typeface="Courier New" panose="02070309020205020404" pitchFamily="49" charset="0"/>
                <a:cs typeface="Courier New" panose="02070309020205020404" pitchFamily="49" charset="0"/>
              </a:rPr>
              <a:t>.absolute( row + 1 );</a:t>
            </a:r>
          </a:p>
          <a:p>
            <a:pPr lvl="1"/>
            <a:r>
              <a:rPr lang="en-US" altLang="en-US" sz="1350" b="1">
                <a:latin typeface="Courier New" panose="02070309020205020404" pitchFamily="49" charset="0"/>
                <a:cs typeface="Courier New" panose="02070309020205020404" pitchFamily="49" charset="0"/>
              </a:rPr>
              <a:t>	</a:t>
            </a:r>
            <a:r>
              <a:rPr lang="en-US" altLang="en-US" sz="1350" b="1">
                <a:solidFill>
                  <a:schemeClr val="folHlink"/>
                </a:solidFill>
                <a:latin typeface="Courier New" panose="02070309020205020404" pitchFamily="49" charset="0"/>
                <a:cs typeface="Courier New" panose="02070309020205020404" pitchFamily="49" charset="0"/>
              </a:rPr>
              <a:t>rs</a:t>
            </a:r>
            <a:r>
              <a:rPr lang="en-US" altLang="en-US" sz="1350" b="1">
                <a:latin typeface="Courier New" panose="02070309020205020404" pitchFamily="49" charset="0"/>
                <a:cs typeface="Courier New" panose="02070309020205020404" pitchFamily="49" charset="0"/>
              </a:rPr>
              <a:t>.getObject( col );</a:t>
            </a:r>
          </a:p>
          <a:p>
            <a:pPr lvl="1"/>
            <a:r>
              <a:rPr lang="en-US" altLang="en-US" sz="1350" b="1">
                <a:latin typeface="Courier New" panose="02070309020205020404" pitchFamily="49" charset="0"/>
                <a:cs typeface="Courier New" panose="02070309020205020404" pitchFamily="49" charset="0"/>
              </a:rPr>
              <a:t>}</a:t>
            </a:r>
          </a:p>
          <a:p>
            <a:pPr lvl="1"/>
            <a:endParaRPr lang="en-US" altLang="en-US" sz="1350" b="1">
              <a:latin typeface="Courier New" panose="02070309020205020404" pitchFamily="49" charset="0"/>
              <a:cs typeface="Courier New" panose="02070309020205020404" pitchFamily="49" charset="0"/>
            </a:endParaRPr>
          </a:p>
          <a:p>
            <a:pPr lvl="1"/>
            <a:r>
              <a:rPr lang="en-US" altLang="en-US" sz="1350" b="1">
                <a:latin typeface="Courier New" panose="02070309020205020404" pitchFamily="49" charset="0"/>
                <a:cs typeface="Courier New" panose="02070309020205020404" pitchFamily="49" charset="0"/>
              </a:rPr>
              <a:t>public int getRowCount() {</a:t>
            </a:r>
          </a:p>
          <a:p>
            <a:pPr lvl="1"/>
            <a:r>
              <a:rPr lang="en-US" altLang="en-US" sz="1350" b="1">
                <a:latin typeface="Courier New" panose="02070309020205020404" pitchFamily="49" charset="0"/>
                <a:cs typeface="Courier New" panose="02070309020205020404" pitchFamily="49" charset="0"/>
              </a:rPr>
              <a:t>	if ( </a:t>
            </a:r>
            <a:r>
              <a:rPr lang="en-US" altLang="en-US" sz="1350" b="1">
                <a:solidFill>
                  <a:schemeClr val="folHlink"/>
                </a:solidFill>
                <a:latin typeface="Courier New" panose="02070309020205020404" pitchFamily="49" charset="0"/>
                <a:cs typeface="Courier New" panose="02070309020205020404" pitchFamily="49" charset="0"/>
              </a:rPr>
              <a:t>rs</a:t>
            </a:r>
            <a:r>
              <a:rPr lang="en-US" altLang="en-US" sz="1350" b="1">
                <a:latin typeface="Courier New" panose="02070309020205020404" pitchFamily="49" charset="0"/>
                <a:cs typeface="Courier New" panose="02070309020205020404" pitchFamily="49" charset="0"/>
              </a:rPr>
              <a:t> == null ) return 0;</a:t>
            </a:r>
          </a:p>
          <a:p>
            <a:pPr lvl="1"/>
            <a:r>
              <a:rPr lang="en-US" altLang="en-US" sz="1350" b="1">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rs</a:t>
            </a:r>
            <a:r>
              <a:rPr lang="en-US" altLang="en-US" sz="1350" b="1">
                <a:solidFill>
                  <a:srgbClr val="000000"/>
                </a:solidFill>
                <a:latin typeface="Courier New" panose="02070309020205020404" pitchFamily="49" charset="0"/>
                <a:cs typeface="Courier New" panose="02070309020205020404" pitchFamily="49" charset="0"/>
              </a:rPr>
              <a:t>.last();                   </a:t>
            </a:r>
            <a:r>
              <a:rPr lang="en-US" altLang="en-US" sz="1350" b="1">
                <a:solidFill>
                  <a:srgbClr val="3F7F5F"/>
                </a:solidFill>
                <a:latin typeface="Courier New" panose="02070309020205020404" pitchFamily="49" charset="0"/>
                <a:cs typeface="Courier New" panose="02070309020205020404" pitchFamily="49" charset="0"/>
              </a:rPr>
              <a:t>// move to last row </a:t>
            </a:r>
          </a:p>
          <a:p>
            <a:pPr lvl="1"/>
            <a:r>
              <a:rPr lang="en-US" altLang="en-US" sz="1350" b="1">
                <a:solidFill>
                  <a:srgbClr val="3F7F5F"/>
                </a:solidFill>
                <a:latin typeface="Courier New" panose="02070309020205020404" pitchFamily="49" charset="0"/>
                <a:cs typeface="Courier New" panose="02070309020205020404" pitchFamily="49" charset="0"/>
              </a:rPr>
              <a:t>	</a:t>
            </a:r>
            <a:r>
              <a:rPr lang="en-US" altLang="en-US" sz="1350" b="1">
                <a:solidFill>
                  <a:srgbClr val="0000C0"/>
                </a:solidFill>
                <a:latin typeface="Courier New" panose="02070309020205020404" pitchFamily="49" charset="0"/>
                <a:cs typeface="Courier New" panose="02070309020205020404" pitchFamily="49" charset="0"/>
              </a:rPr>
              <a:t>rowCount</a:t>
            </a:r>
            <a:r>
              <a:rPr lang="en-US" altLang="en-US" sz="1350" b="1">
                <a:solidFill>
                  <a:srgbClr val="000000"/>
                </a:solidFill>
                <a:latin typeface="Courier New" panose="02070309020205020404" pitchFamily="49" charset="0"/>
                <a:cs typeface="Courier New" panose="02070309020205020404" pitchFamily="49" charset="0"/>
              </a:rPr>
              <a:t> = </a:t>
            </a:r>
            <a:r>
              <a:rPr lang="en-US" altLang="en-US" sz="1350" b="1">
                <a:solidFill>
                  <a:srgbClr val="0000C0"/>
                </a:solidFill>
                <a:latin typeface="Courier New" panose="02070309020205020404" pitchFamily="49" charset="0"/>
                <a:cs typeface="Courier New" panose="02070309020205020404" pitchFamily="49" charset="0"/>
              </a:rPr>
              <a:t>rs</a:t>
            </a:r>
            <a:r>
              <a:rPr lang="en-US" altLang="en-US" sz="1350" b="1">
                <a:solidFill>
                  <a:srgbClr val="000000"/>
                </a:solidFill>
                <a:latin typeface="Courier New" panose="02070309020205020404" pitchFamily="49" charset="0"/>
                <a:cs typeface="Courier New" panose="02070309020205020404" pitchFamily="49" charset="0"/>
              </a:rPr>
              <a:t>.getRow();</a:t>
            </a:r>
          </a:p>
          <a:p>
            <a:pPr lvl="1"/>
            <a:r>
              <a:rPr lang="en-US" altLang="en-US" sz="1350" b="1">
                <a:solidFill>
                  <a:srgbClr val="000000"/>
                </a:solidFill>
                <a:latin typeface="Courier New" panose="02070309020205020404" pitchFamily="49" charset="0"/>
                <a:cs typeface="Courier New" panose="02070309020205020404" pitchFamily="49" charset="0"/>
              </a:rPr>
              <a:t>	return </a:t>
            </a:r>
            <a:r>
              <a:rPr lang="en-US" altLang="en-US" sz="1350" b="1">
                <a:solidFill>
                  <a:schemeClr val="folHlink"/>
                </a:solidFill>
                <a:latin typeface="Courier New" panose="02070309020205020404" pitchFamily="49" charset="0"/>
                <a:cs typeface="Courier New" panose="02070309020205020404" pitchFamily="49" charset="0"/>
              </a:rPr>
              <a:t>rowCount</a:t>
            </a:r>
            <a:r>
              <a:rPr lang="en-US" altLang="en-US" sz="1350" b="1">
                <a:solidFill>
                  <a:srgbClr val="000000"/>
                </a:solidFill>
                <a:latin typeface="Courier New" panose="02070309020205020404" pitchFamily="49" charset="0"/>
                <a:cs typeface="Courier New" panose="02070309020205020404" pitchFamily="49" charset="0"/>
              </a:rPr>
              <a:t>;</a:t>
            </a:r>
          </a:p>
          <a:p>
            <a:pPr lvl="1"/>
            <a:r>
              <a:rPr lang="en-US" altLang="en-US" sz="135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16205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EF795D69-D021-9447-A5E6-D5CD03A37349}"/>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Implementing </a:t>
            </a:r>
            <a:r>
              <a:rPr lang="en-US" altLang="en-US" sz="2400" dirty="0" err="1">
                <a:solidFill>
                  <a:schemeClr val="bg1"/>
                </a:solidFill>
              </a:rPr>
              <a:t>TableModel</a:t>
            </a:r>
            <a:r>
              <a:rPr lang="en-US" altLang="en-US" sz="2400" dirty="0">
                <a:solidFill>
                  <a:schemeClr val="bg1"/>
                </a:solidFill>
              </a:rPr>
              <a:t> (2)</a:t>
            </a:r>
            <a:endParaRPr lang="th-TH" altLang="en-US" sz="2400" dirty="0">
              <a:solidFill>
                <a:schemeClr val="bg1"/>
              </a:solidFill>
            </a:endParaRPr>
          </a:p>
        </p:txBody>
      </p:sp>
      <p:sp>
        <p:nvSpPr>
          <p:cNvPr id="274435" name="Rectangle 3">
            <a:extLst>
              <a:ext uri="{FF2B5EF4-FFF2-40B4-BE49-F238E27FC236}">
                <a16:creationId xmlns:a16="http://schemas.microsoft.com/office/drawing/2014/main" id="{62BE2499-58A2-3F4A-8509-EB6259A4297F}"/>
              </a:ext>
            </a:extLst>
          </p:cNvPr>
          <p:cNvSpPr>
            <a:spLocks noGrp="1" noChangeArrowheads="1"/>
          </p:cNvSpPr>
          <p:nvPr>
            <p:ph type="body" idx="4294967295"/>
          </p:nvPr>
        </p:nvSpPr>
        <p:spPr>
          <a:xfrm>
            <a:off x="1524000" y="1063625"/>
            <a:ext cx="5940425" cy="388938"/>
          </a:xfrm>
        </p:spPr>
        <p:txBody>
          <a:bodyPr>
            <a:normAutofit fontScale="70000" lnSpcReduction="20000"/>
          </a:bodyPr>
          <a:lstStyle/>
          <a:p>
            <a:r>
              <a:rPr lang="en-US" altLang="en-US" b="1" dirty="0" err="1">
                <a:latin typeface="Courier New" panose="02070309020205020404" pitchFamily="49" charset="0"/>
                <a:cs typeface="Courier New" panose="02070309020205020404" pitchFamily="49" charset="0"/>
              </a:rPr>
              <a:t>ResultSet</a:t>
            </a:r>
            <a:r>
              <a:rPr lang="en-US" altLang="en-US" dirty="0"/>
              <a:t> is missing some information.</a:t>
            </a:r>
            <a:endParaRPr lang="th-TH" altLang="en-US" dirty="0"/>
          </a:p>
        </p:txBody>
      </p:sp>
      <p:sp>
        <p:nvSpPr>
          <p:cNvPr id="274436" name="Rectangle 4">
            <a:extLst>
              <a:ext uri="{FF2B5EF4-FFF2-40B4-BE49-F238E27FC236}">
                <a16:creationId xmlns:a16="http://schemas.microsoft.com/office/drawing/2014/main" id="{665779E9-A1C0-334B-8D71-DA5E3E9C4B79}"/>
              </a:ext>
            </a:extLst>
          </p:cNvPr>
          <p:cNvSpPr>
            <a:spLocks noChangeArrowheads="1"/>
          </p:cNvSpPr>
          <p:nvPr/>
        </p:nvSpPr>
        <p:spPr bwMode="auto">
          <a:xfrm>
            <a:off x="1559719" y="1540669"/>
            <a:ext cx="6025754" cy="2169825"/>
          </a:xfrm>
          <a:prstGeom prst="rect">
            <a:avLst/>
          </a:prstGeom>
          <a:solidFill>
            <a:schemeClr val="bg1"/>
          </a:solidFill>
          <a:ln w="12700">
            <a:solidFill>
              <a:schemeClr val="tx2"/>
            </a:solidFill>
            <a:miter lim="800000"/>
            <a:headEnd/>
            <a:tailEnd/>
          </a:ln>
          <a:effectLst/>
        </p:spPr>
        <p:txBody>
          <a:bodyPr>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pPr lvl="1"/>
            <a:r>
              <a:rPr lang="en-US" altLang="en-US" sz="1350" b="1" dirty="0">
                <a:latin typeface="Courier New" panose="02070309020205020404" pitchFamily="49" charset="0"/>
                <a:cs typeface="Courier New" panose="02070309020205020404" pitchFamily="49" charset="0"/>
              </a:rPr>
              <a:t>public </a:t>
            </a:r>
            <a:r>
              <a:rPr lang="en-US" altLang="en-US" sz="1350" b="1" dirty="0" err="1">
                <a:latin typeface="Courier New" panose="02070309020205020404" pitchFamily="49" charset="0"/>
                <a:cs typeface="Courier New" panose="02070309020205020404" pitchFamily="49" charset="0"/>
              </a:rPr>
              <a:t>int</a:t>
            </a: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getColumnCount</a:t>
            </a:r>
            <a:r>
              <a:rPr lang="en-US" altLang="en-US" sz="1350" b="1" dirty="0">
                <a:latin typeface="Courier New" panose="02070309020205020404" pitchFamily="49" charset="0"/>
                <a:cs typeface="Courier New" panose="02070309020205020404" pitchFamily="49" charset="0"/>
              </a:rPr>
              <a:t>( ) {</a:t>
            </a:r>
          </a:p>
          <a:p>
            <a:pPr lvl="1"/>
            <a:r>
              <a:rPr lang="en-US" altLang="en-US" sz="1350" b="1" dirty="0">
                <a:latin typeface="Courier New" panose="02070309020205020404" pitchFamily="49" charset="0"/>
                <a:cs typeface="Courier New" panose="02070309020205020404" pitchFamily="49" charset="0"/>
              </a:rPr>
              <a:t>	</a:t>
            </a:r>
          </a:p>
          <a:p>
            <a:pPr lvl="1"/>
            <a:endParaRPr lang="en-US" altLang="en-US" sz="1350" b="1" dirty="0">
              <a:latin typeface="Courier New" panose="02070309020205020404" pitchFamily="49" charset="0"/>
              <a:cs typeface="Courier New" panose="02070309020205020404" pitchFamily="49" charset="0"/>
            </a:endParaRPr>
          </a:p>
          <a:p>
            <a:pPr lvl="1"/>
            <a:r>
              <a:rPr lang="en-US" altLang="en-US" sz="1350" b="1" dirty="0">
                <a:latin typeface="Courier New" panose="02070309020205020404" pitchFamily="49" charset="0"/>
                <a:cs typeface="Courier New" panose="02070309020205020404" pitchFamily="49" charset="0"/>
              </a:rPr>
              <a:t>}</a:t>
            </a:r>
          </a:p>
          <a:p>
            <a:pPr lvl="1"/>
            <a:endParaRPr lang="en-US" altLang="en-US" sz="1350" b="1" dirty="0">
              <a:latin typeface="Courier New" panose="02070309020205020404" pitchFamily="49" charset="0"/>
              <a:cs typeface="Courier New" panose="02070309020205020404" pitchFamily="49" charset="0"/>
            </a:endParaRPr>
          </a:p>
          <a:p>
            <a:pPr lvl="1"/>
            <a:r>
              <a:rPr lang="en-US" altLang="en-US" sz="1350" b="1" dirty="0">
                <a:latin typeface="Courier New" panose="02070309020205020404" pitchFamily="49" charset="0"/>
                <a:cs typeface="Courier New" panose="02070309020205020404" pitchFamily="49" charset="0"/>
              </a:rPr>
              <a:t>public String </a:t>
            </a:r>
            <a:r>
              <a:rPr lang="en-US" altLang="en-US" sz="1350" b="1" dirty="0" err="1">
                <a:latin typeface="Courier New" panose="02070309020205020404" pitchFamily="49" charset="0"/>
                <a:cs typeface="Courier New" panose="02070309020205020404" pitchFamily="49" charset="0"/>
              </a:rPr>
              <a:t>getColumnName</a:t>
            </a:r>
            <a:r>
              <a:rPr lang="en-US" altLang="en-US" sz="1350" b="1" dirty="0">
                <a:latin typeface="Courier New" panose="02070309020205020404" pitchFamily="49" charset="0"/>
                <a:cs typeface="Courier New" panose="02070309020205020404" pitchFamily="49" charset="0"/>
              </a:rPr>
              <a:t>( </a:t>
            </a:r>
            <a:r>
              <a:rPr lang="en-US" altLang="en-US" sz="1350" b="1" dirty="0" err="1">
                <a:latin typeface="Courier New" panose="02070309020205020404" pitchFamily="49" charset="0"/>
                <a:cs typeface="Courier New" panose="02070309020205020404" pitchFamily="49" charset="0"/>
              </a:rPr>
              <a:t>int</a:t>
            </a:r>
            <a:r>
              <a:rPr lang="en-US" altLang="en-US" sz="1350" b="1" dirty="0">
                <a:latin typeface="Courier New" panose="02070309020205020404" pitchFamily="49" charset="0"/>
                <a:cs typeface="Courier New" panose="02070309020205020404" pitchFamily="49" charset="0"/>
              </a:rPr>
              <a:t> col ) {</a:t>
            </a:r>
          </a:p>
          <a:p>
            <a:pPr lvl="1"/>
            <a:r>
              <a:rPr lang="en-US" altLang="en-US" sz="1350" b="1" dirty="0">
                <a:latin typeface="Courier New" panose="02070309020205020404" pitchFamily="49" charset="0"/>
                <a:cs typeface="Courier New" panose="02070309020205020404" pitchFamily="49" charset="0"/>
              </a:rPr>
              <a:t>	</a:t>
            </a:r>
          </a:p>
          <a:p>
            <a:pPr lvl="1"/>
            <a:endParaRPr lang="en-US" altLang="en-US" sz="1350" b="1" dirty="0">
              <a:latin typeface="Courier New" panose="02070309020205020404" pitchFamily="49" charset="0"/>
              <a:cs typeface="Courier New" panose="02070309020205020404" pitchFamily="49" charset="0"/>
            </a:endParaRPr>
          </a:p>
          <a:p>
            <a:pPr lvl="1"/>
            <a:endParaRPr lang="en-US" altLang="en-US" sz="1350" b="1" dirty="0">
              <a:solidFill>
                <a:srgbClr val="000000"/>
              </a:solidFill>
              <a:latin typeface="Courier New" panose="02070309020205020404" pitchFamily="49" charset="0"/>
              <a:cs typeface="Courier New" panose="02070309020205020404" pitchFamily="49" charset="0"/>
            </a:endParaRPr>
          </a:p>
          <a:p>
            <a:pPr lvl="1"/>
            <a:r>
              <a:rPr lang="en-US" altLang="en-US" sz="1350" b="1"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922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19F89FE9-7E71-0B43-808D-48D01ACA8F17}"/>
              </a:ext>
            </a:extLst>
          </p:cNvPr>
          <p:cNvSpPr>
            <a:spLocks noGrp="1" noChangeArrowheads="1"/>
          </p:cNvSpPr>
          <p:nvPr>
            <p:ph type="title" idx="4294967295"/>
          </p:nvPr>
        </p:nvSpPr>
        <p:spPr>
          <a:xfrm>
            <a:off x="0" y="206375"/>
            <a:ext cx="7411640" cy="384175"/>
          </a:xfrm>
        </p:spPr>
        <p:txBody>
          <a:bodyPr>
            <a:normAutofit fontScale="90000"/>
          </a:bodyPr>
          <a:lstStyle/>
          <a:p>
            <a:pPr algn="l"/>
            <a:r>
              <a:rPr lang="en-US" altLang="en-US" sz="2800" dirty="0">
                <a:solidFill>
                  <a:schemeClr val="bg1"/>
                </a:solidFill>
              </a:rPr>
              <a:t>Servlet Lifecycle</a:t>
            </a:r>
            <a:endParaRPr lang="th-TH" altLang="en-US" sz="2800" dirty="0">
              <a:solidFill>
                <a:schemeClr val="bg1"/>
              </a:solidFill>
            </a:endParaRPr>
          </a:p>
        </p:txBody>
      </p:sp>
      <p:sp>
        <p:nvSpPr>
          <p:cNvPr id="315395" name="Rectangle 3">
            <a:extLst>
              <a:ext uri="{FF2B5EF4-FFF2-40B4-BE49-F238E27FC236}">
                <a16:creationId xmlns:a16="http://schemas.microsoft.com/office/drawing/2014/main" id="{BE811A92-2FC7-F640-9B6E-7DCC63E7503A}"/>
              </a:ext>
            </a:extLst>
          </p:cNvPr>
          <p:cNvSpPr>
            <a:spLocks noGrp="1" noChangeArrowheads="1"/>
          </p:cNvSpPr>
          <p:nvPr>
            <p:ph type="body" idx="4294967295"/>
          </p:nvPr>
        </p:nvSpPr>
        <p:spPr>
          <a:xfrm>
            <a:off x="1524000" y="937419"/>
            <a:ext cx="7543800" cy="3691731"/>
          </a:xfrm>
        </p:spPr>
        <p:txBody>
          <a:bodyPr>
            <a:normAutofit/>
          </a:bodyPr>
          <a:lstStyle/>
          <a:p>
            <a:r>
              <a:rPr lang="en-IN" sz="1800" b="1" dirty="0"/>
              <a:t>The </a:t>
            </a:r>
            <a:r>
              <a:rPr lang="en-IN" sz="1800" b="1" dirty="0" err="1"/>
              <a:t>HttpServlet</a:t>
            </a:r>
            <a:r>
              <a:rPr lang="en-IN" sz="1800" b="1" dirty="0"/>
              <a:t> class reads the HTTP request, and determines if the request is an HTTP GET, POST, PUT, DELETE, HEAD etc. and calls one the corresponding method.</a:t>
            </a:r>
          </a:p>
          <a:p>
            <a:r>
              <a:rPr lang="en-IN" sz="1800" b="1" dirty="0"/>
              <a:t>To respond to e.g. HTTP GET requests only, you will extend the </a:t>
            </a:r>
            <a:r>
              <a:rPr lang="en-IN" sz="1800" b="1" dirty="0" err="1"/>
              <a:t>HttpServlet</a:t>
            </a:r>
            <a:r>
              <a:rPr lang="en-IN" sz="1800" b="1" dirty="0"/>
              <a:t> class, and override the </a:t>
            </a:r>
            <a:r>
              <a:rPr lang="en-IN" sz="1800" b="1" dirty="0" err="1"/>
              <a:t>doGet</a:t>
            </a:r>
            <a:r>
              <a:rPr lang="en-IN" sz="1800" b="1" dirty="0"/>
              <a:t>() method only. </a:t>
            </a:r>
          </a:p>
        </p:txBody>
      </p:sp>
    </p:spTree>
    <p:extLst>
      <p:ext uri="{BB962C8B-B14F-4D97-AF65-F5344CB8AC3E}">
        <p14:creationId xmlns:p14="http://schemas.microsoft.com/office/powerpoint/2010/main" val="1218566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5CE465F5-3CB6-6E47-8019-DE002B0439F2}"/>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err="1">
                <a:solidFill>
                  <a:schemeClr val="bg1"/>
                </a:solidFill>
              </a:rPr>
              <a:t>ResultSet</a:t>
            </a:r>
            <a:r>
              <a:rPr lang="en-US" altLang="en-US" sz="2400" dirty="0">
                <a:solidFill>
                  <a:schemeClr val="bg1"/>
                </a:solidFill>
              </a:rPr>
              <a:t> Meta-data</a:t>
            </a:r>
            <a:endParaRPr lang="th-TH" altLang="en-US" sz="2400" dirty="0">
              <a:solidFill>
                <a:schemeClr val="bg1"/>
              </a:solidFill>
            </a:endParaRPr>
          </a:p>
        </p:txBody>
      </p:sp>
      <p:sp>
        <p:nvSpPr>
          <p:cNvPr id="273411" name="Rectangle 3">
            <a:extLst>
              <a:ext uri="{FF2B5EF4-FFF2-40B4-BE49-F238E27FC236}">
                <a16:creationId xmlns:a16="http://schemas.microsoft.com/office/drawing/2014/main" id="{E54E1711-967A-D949-8B74-D975845EB728}"/>
              </a:ext>
            </a:extLst>
          </p:cNvPr>
          <p:cNvSpPr>
            <a:spLocks noGrp="1" noChangeArrowheads="1"/>
          </p:cNvSpPr>
          <p:nvPr>
            <p:ph type="body" idx="4294967295"/>
          </p:nvPr>
        </p:nvSpPr>
        <p:spPr>
          <a:xfrm>
            <a:off x="1645047" y="742950"/>
            <a:ext cx="5940425" cy="720725"/>
          </a:xfrm>
        </p:spPr>
        <p:txBody>
          <a:bodyPr>
            <a:normAutofit fontScale="47500" lnSpcReduction="20000"/>
          </a:bodyPr>
          <a:lstStyle/>
          <a:p>
            <a:r>
              <a:rPr lang="en-US" altLang="en-US" b="1" dirty="0" err="1">
                <a:latin typeface="Courier New" panose="02070309020205020404" pitchFamily="49" charset="0"/>
                <a:cs typeface="Courier New" panose="02070309020205020404" pitchFamily="49" charset="0"/>
              </a:rPr>
              <a:t>ResultSet</a:t>
            </a:r>
            <a:r>
              <a:rPr lang="en-US" altLang="en-US" dirty="0"/>
              <a:t> has a </a:t>
            </a:r>
            <a:r>
              <a:rPr lang="en-US" altLang="en-US" b="1" dirty="0" err="1">
                <a:latin typeface="Courier New" panose="02070309020205020404" pitchFamily="49" charset="0"/>
                <a:cs typeface="Courier New" panose="02070309020205020404" pitchFamily="49" charset="0"/>
              </a:rPr>
              <a:t>getMetaData</a:t>
            </a:r>
            <a:r>
              <a:rPr lang="en-US" altLang="en-US" b="1" dirty="0">
                <a:latin typeface="Courier New" panose="02070309020205020404" pitchFamily="49" charset="0"/>
                <a:cs typeface="Courier New" panose="02070309020205020404" pitchFamily="49" charset="0"/>
              </a:rPr>
              <a:t>( )</a:t>
            </a:r>
            <a:r>
              <a:rPr lang="en-US" altLang="en-US" dirty="0"/>
              <a:t> method that returns a </a:t>
            </a:r>
            <a:r>
              <a:rPr lang="en-US" altLang="en-US" b="1" dirty="0" err="1">
                <a:latin typeface="Courier New" panose="02070309020205020404" pitchFamily="49" charset="0"/>
                <a:cs typeface="Courier New" panose="02070309020205020404" pitchFamily="49" charset="0"/>
              </a:rPr>
              <a:t>ResultSetMetaData</a:t>
            </a:r>
            <a:r>
              <a:rPr lang="en-US" altLang="en-US" dirty="0"/>
              <a:t> object.  </a:t>
            </a:r>
          </a:p>
          <a:p>
            <a:r>
              <a:rPr lang="en-US" altLang="en-US" b="1" dirty="0" err="1">
                <a:latin typeface="Courier New" panose="02070309020205020404" pitchFamily="49" charset="0"/>
                <a:cs typeface="Courier New" panose="02070309020205020404" pitchFamily="49" charset="0"/>
              </a:rPr>
              <a:t>ResultSetMetaData</a:t>
            </a:r>
            <a:r>
              <a:rPr lang="en-US" altLang="en-US" dirty="0"/>
              <a:t> describes the </a:t>
            </a:r>
            <a:r>
              <a:rPr lang="en-US" altLang="en-US" dirty="0" err="1"/>
              <a:t>ResultSet</a:t>
            </a:r>
            <a:r>
              <a:rPr lang="en-US" altLang="en-US" dirty="0"/>
              <a:t>.</a:t>
            </a:r>
            <a:endParaRPr lang="th-TH" altLang="en-US" dirty="0"/>
          </a:p>
        </p:txBody>
      </p:sp>
      <p:sp>
        <p:nvSpPr>
          <p:cNvPr id="273412" name="Rectangle 4">
            <a:extLst>
              <a:ext uri="{FF2B5EF4-FFF2-40B4-BE49-F238E27FC236}">
                <a16:creationId xmlns:a16="http://schemas.microsoft.com/office/drawing/2014/main" id="{0192686F-9460-2142-9317-DB4900A78209}"/>
              </a:ext>
            </a:extLst>
          </p:cNvPr>
          <p:cNvSpPr>
            <a:spLocks noChangeArrowheads="1"/>
          </p:cNvSpPr>
          <p:nvPr/>
        </p:nvSpPr>
        <p:spPr bwMode="auto">
          <a:xfrm>
            <a:off x="1645047" y="1616075"/>
            <a:ext cx="6279753" cy="2793072"/>
          </a:xfrm>
          <a:prstGeom prst="rect">
            <a:avLst/>
          </a:prstGeom>
          <a:solidFill>
            <a:schemeClr val="bg1"/>
          </a:solidFill>
          <a:ln w="12700">
            <a:solidFill>
              <a:schemeClr val="tx2"/>
            </a:solidFill>
            <a:miter lim="800000"/>
            <a:headEnd/>
            <a:tailEnd/>
          </a:ln>
          <a:effectLst/>
        </p:spPr>
        <p:txBody>
          <a:bodyPr wrap="square">
            <a:spAutoFit/>
          </a:bodyPr>
          <a:lstStyle>
            <a:lvl1pPr>
              <a:tabLst>
                <a:tab pos="450850"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Lst>
              <a:defRPr>
                <a:solidFill>
                  <a:schemeClr val="tx1"/>
                </a:solidFill>
                <a:latin typeface="Arial Unicode MS" panose="020B0604020202020204" pitchFamily="34" charset="-128"/>
                <a:cs typeface="Angsana New" panose="02020603050405020304" pitchFamily="18" charset="-34"/>
              </a:defRPr>
            </a:lvl9pPr>
          </a:lstStyle>
          <a:p>
            <a:r>
              <a:rPr lang="en-US" altLang="en-US" sz="1350" b="1">
                <a:latin typeface="Courier New" panose="02070309020205020404" pitchFamily="49" charset="0"/>
                <a:cs typeface="Courier New" panose="02070309020205020404" pitchFamily="49" charset="0"/>
              </a:rPr>
              <a:t>try {</a:t>
            </a:r>
          </a:p>
          <a:p>
            <a:r>
              <a:rPr lang="en-US" altLang="en-US" sz="1350" b="1">
                <a:latin typeface="Courier New" panose="02070309020205020404" pitchFamily="49" charset="0"/>
                <a:cs typeface="Courier New" panose="02070309020205020404" pitchFamily="49" charset="0"/>
              </a:rPr>
              <a:t>	ResultSet resultSet = statement.</a:t>
            </a:r>
            <a:r>
              <a:rPr lang="en-US" altLang="en-US" sz="1350" b="1">
                <a:solidFill>
                  <a:schemeClr val="tx2"/>
                </a:solidFill>
                <a:latin typeface="Courier New" panose="02070309020205020404" pitchFamily="49" charset="0"/>
                <a:cs typeface="Courier New" panose="02070309020205020404" pitchFamily="49" charset="0"/>
              </a:rPr>
              <a:t>executeQuery</a:t>
            </a:r>
            <a:r>
              <a:rPr lang="en-US" altLang="en-US" sz="1350" b="1">
                <a:latin typeface="Courier New" panose="02070309020205020404" pitchFamily="49" charset="0"/>
                <a:cs typeface="Courier New" panose="02070309020205020404" pitchFamily="49" charset="0"/>
              </a:rPr>
              <a:t>( query );</a:t>
            </a:r>
          </a:p>
          <a:p>
            <a:r>
              <a:rPr lang="en-US" altLang="en-US" sz="1350" b="1">
                <a:latin typeface="Courier New" panose="02070309020205020404" pitchFamily="49" charset="0"/>
                <a:cs typeface="Courier New" panose="02070309020205020404" pitchFamily="49" charset="0"/>
              </a:rPr>
              <a:t>	ResultSetMetaData </a:t>
            </a:r>
            <a:r>
              <a:rPr lang="en-US" altLang="en-US" sz="1350" b="1">
                <a:solidFill>
                  <a:schemeClr val="folHlink"/>
                </a:solidFill>
                <a:latin typeface="Courier New" panose="02070309020205020404" pitchFamily="49" charset="0"/>
                <a:cs typeface="Courier New" panose="02070309020205020404" pitchFamily="49" charset="0"/>
              </a:rPr>
              <a:t>metadata</a:t>
            </a:r>
            <a:r>
              <a:rPr lang="en-US" altLang="en-US" sz="1350" b="1">
                <a:latin typeface="Courier New" panose="02070309020205020404" pitchFamily="49" charset="0"/>
                <a:cs typeface="Courier New" panose="02070309020205020404" pitchFamily="49" charset="0"/>
              </a:rPr>
              <a:t> = resultSet.</a:t>
            </a:r>
            <a:r>
              <a:rPr lang="en-US" altLang="en-US" sz="1350" b="1">
                <a:solidFill>
                  <a:schemeClr val="tx2"/>
                </a:solidFill>
                <a:latin typeface="Courier New" panose="02070309020205020404" pitchFamily="49" charset="0"/>
                <a:cs typeface="Courier New" panose="02070309020205020404" pitchFamily="49" charset="0"/>
              </a:rPr>
              <a:t>getMetaData</a:t>
            </a:r>
            <a:r>
              <a:rPr lang="en-US" altLang="en-US" sz="1350" b="1">
                <a:latin typeface="Courier New" panose="02070309020205020404" pitchFamily="49" charset="0"/>
                <a:cs typeface="Courier New" panose="02070309020205020404" pitchFamily="49" charset="0"/>
              </a:rPr>
              <a:t>();</a:t>
            </a:r>
          </a:p>
          <a:p>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int numberOfColumns = </a:t>
            </a:r>
            <a:r>
              <a:rPr lang="en-US" altLang="en-US" sz="1350" b="1">
                <a:solidFill>
                  <a:schemeClr val="folHlink"/>
                </a:solidFill>
                <a:latin typeface="Courier New" panose="02070309020205020404" pitchFamily="49" charset="0"/>
                <a:cs typeface="Courier New" panose="02070309020205020404" pitchFamily="49" charset="0"/>
              </a:rPr>
              <a:t>metadata</a:t>
            </a:r>
            <a:r>
              <a:rPr lang="en-US" altLang="en-US" sz="1350" b="1">
                <a:latin typeface="Courier New" panose="02070309020205020404" pitchFamily="49" charset="0"/>
                <a:cs typeface="Courier New" panose="02070309020205020404" pitchFamily="49" charset="0"/>
              </a:rPr>
              <a:t>.getColumnCount();</a:t>
            </a:r>
          </a:p>
          <a:p>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for(int col=1; col&lt;=numberOfColumns; col++) {</a:t>
            </a:r>
          </a:p>
          <a:p>
            <a:r>
              <a:rPr lang="en-US" altLang="en-US" sz="1350" b="1">
                <a:latin typeface="Courier New" panose="02070309020205020404" pitchFamily="49" charset="0"/>
                <a:cs typeface="Courier New" panose="02070309020205020404" pitchFamily="49" charset="0"/>
              </a:rPr>
              <a:t>		</a:t>
            </a:r>
            <a:r>
              <a:rPr lang="en-US" altLang="en-US" sz="1350" b="1">
                <a:solidFill>
                  <a:srgbClr val="006600"/>
                </a:solidFill>
                <a:latin typeface="Courier New" panose="02070309020205020404" pitchFamily="49" charset="0"/>
                <a:cs typeface="Courier New" panose="02070309020205020404" pitchFamily="49" charset="0"/>
              </a:rPr>
              <a:t>// get name and SQL datatype for each column</a:t>
            </a:r>
          </a:p>
          <a:p>
            <a:r>
              <a:rPr lang="en-US" altLang="en-US" sz="1350" b="1">
                <a:latin typeface="Courier New" panose="02070309020205020404" pitchFamily="49" charset="0"/>
                <a:cs typeface="Courier New" panose="02070309020205020404" pitchFamily="49" charset="0"/>
              </a:rPr>
              <a:t>		String name = </a:t>
            </a:r>
            <a:r>
              <a:rPr lang="en-US" altLang="en-US" sz="1350" b="1">
                <a:solidFill>
                  <a:schemeClr val="folHlink"/>
                </a:solidFill>
                <a:latin typeface="Courier New" panose="02070309020205020404" pitchFamily="49" charset="0"/>
                <a:cs typeface="Courier New" panose="02070309020205020404" pitchFamily="49" charset="0"/>
              </a:rPr>
              <a:t>metadata</a:t>
            </a:r>
            <a:r>
              <a:rPr lang="en-US" altLang="en-US" sz="1350" b="1">
                <a:latin typeface="Courier New" panose="02070309020205020404" pitchFamily="49" charset="0"/>
                <a:cs typeface="Courier New" panose="02070309020205020404" pitchFamily="49" charset="0"/>
              </a:rPr>
              <a:t>.</a:t>
            </a:r>
            <a:r>
              <a:rPr lang="en-US" altLang="en-US" sz="1350" b="1">
                <a:solidFill>
                  <a:schemeClr val="tx2"/>
                </a:solidFill>
                <a:latin typeface="Courier New" panose="02070309020205020404" pitchFamily="49" charset="0"/>
                <a:cs typeface="Courier New" panose="02070309020205020404" pitchFamily="49" charset="0"/>
              </a:rPr>
              <a:t>getColumnName</a:t>
            </a:r>
            <a:r>
              <a:rPr lang="en-US" altLang="en-US" sz="1350" b="1">
                <a:latin typeface="Courier New" panose="02070309020205020404" pitchFamily="49" charset="0"/>
                <a:cs typeface="Courier New" panose="02070309020205020404" pitchFamily="49" charset="0"/>
              </a:rPr>
              <a:t>( col );</a:t>
            </a:r>
          </a:p>
          <a:p>
            <a:r>
              <a:rPr lang="en-US" altLang="en-US" sz="1350" b="1">
                <a:latin typeface="Courier New" panose="02070309020205020404" pitchFamily="49" charset="0"/>
                <a:cs typeface="Courier New" panose="02070309020205020404" pitchFamily="49" charset="0"/>
              </a:rPr>
              <a:t>		int type = </a:t>
            </a:r>
            <a:r>
              <a:rPr lang="en-US" altLang="en-US" sz="1350" b="1">
                <a:solidFill>
                  <a:schemeClr val="folHlink"/>
                </a:solidFill>
                <a:latin typeface="Courier New" panose="02070309020205020404" pitchFamily="49" charset="0"/>
                <a:cs typeface="Courier New" panose="02070309020205020404" pitchFamily="49" charset="0"/>
              </a:rPr>
              <a:t>metadata</a:t>
            </a:r>
            <a:r>
              <a:rPr lang="en-US" altLang="en-US" sz="1350" b="1">
                <a:latin typeface="Courier New" panose="02070309020205020404" pitchFamily="49" charset="0"/>
                <a:cs typeface="Courier New" panose="02070309020205020404" pitchFamily="49" charset="0"/>
              </a:rPr>
              <a:t>.</a:t>
            </a:r>
            <a:r>
              <a:rPr lang="en-US" altLang="en-US" sz="1350" b="1">
                <a:solidFill>
                  <a:schemeClr val="tx2"/>
                </a:solidFill>
                <a:latin typeface="Courier New" panose="02070309020205020404" pitchFamily="49" charset="0"/>
                <a:cs typeface="Courier New" panose="02070309020205020404" pitchFamily="49" charset="0"/>
              </a:rPr>
              <a:t>getColumnType</a:t>
            </a:r>
            <a:r>
              <a:rPr lang="en-US" altLang="en-US" sz="1350" b="1">
                <a:latin typeface="Courier New" panose="02070309020205020404" pitchFamily="49" charset="0"/>
                <a:cs typeface="Courier New" panose="02070309020205020404" pitchFamily="49" charset="0"/>
              </a:rPr>
              <a:t>( col );</a:t>
            </a:r>
          </a:p>
          <a:p>
            <a:r>
              <a:rPr lang="en-US" altLang="en-US" sz="1350" b="1">
                <a:latin typeface="Courier New" panose="02070309020205020404" pitchFamily="49" charset="0"/>
                <a:cs typeface="Courier New" panose="02070309020205020404" pitchFamily="49" charset="0"/>
              </a:rPr>
              <a:t>		int typeName = </a:t>
            </a:r>
            <a:r>
              <a:rPr lang="en-US" altLang="en-US" sz="1350" b="1">
                <a:solidFill>
                  <a:schemeClr val="folHlink"/>
                </a:solidFill>
                <a:latin typeface="Courier New" panose="02070309020205020404" pitchFamily="49" charset="0"/>
                <a:cs typeface="Courier New" panose="02070309020205020404" pitchFamily="49" charset="0"/>
              </a:rPr>
              <a:t>metadata</a:t>
            </a:r>
            <a:r>
              <a:rPr lang="en-US" altLang="en-US" sz="1350" b="1">
                <a:latin typeface="Courier New" panose="02070309020205020404" pitchFamily="49" charset="0"/>
                <a:cs typeface="Courier New" panose="02070309020205020404" pitchFamily="49" charset="0"/>
              </a:rPr>
              <a:t>.</a:t>
            </a:r>
            <a:r>
              <a:rPr lang="en-US" altLang="en-US" sz="1350" b="1">
                <a:solidFill>
                  <a:schemeClr val="tx2"/>
                </a:solidFill>
                <a:latin typeface="Courier New" panose="02070309020205020404" pitchFamily="49" charset="0"/>
                <a:cs typeface="Courier New" panose="02070309020205020404" pitchFamily="49" charset="0"/>
              </a:rPr>
              <a:t>getColumnTypeName</a:t>
            </a:r>
            <a:r>
              <a:rPr lang="en-US" altLang="en-US" sz="1350" b="1">
                <a:latin typeface="Courier New" panose="02070309020205020404" pitchFamily="49" charset="0"/>
                <a:cs typeface="Courier New" panose="02070309020205020404" pitchFamily="49" charset="0"/>
              </a:rPr>
              <a:t>( col );</a:t>
            </a:r>
          </a:p>
          <a:p>
            <a:endParaRPr lang="en-US" altLang="en-US" sz="1350" b="1">
              <a:latin typeface="Courier New" panose="02070309020205020404" pitchFamily="49" charset="0"/>
              <a:cs typeface="Courier New" panose="02070309020205020404" pitchFamily="49" charset="0"/>
            </a:endParaRPr>
          </a:p>
          <a:p>
            <a:r>
              <a:rPr lang="en-US" altLang="en-US" sz="1350" b="1">
                <a:latin typeface="Courier New" panose="02070309020205020404" pitchFamily="49" charset="0"/>
                <a:cs typeface="Courier New" panose="02070309020205020404" pitchFamily="49" charset="0"/>
              </a:rPr>
              <a:t>} catch( SQLException sqle ) { ... }</a:t>
            </a:r>
            <a:endParaRPr lang="th-TH" altLang="en-US" sz="135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81838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0902CC28-F94F-564F-9DA2-6825B81A97F5}"/>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Closing the Connection</a:t>
            </a:r>
            <a:endParaRPr lang="th-TH" altLang="en-US" sz="2400" dirty="0">
              <a:solidFill>
                <a:schemeClr val="bg1"/>
              </a:solidFill>
            </a:endParaRPr>
          </a:p>
        </p:txBody>
      </p:sp>
      <p:sp>
        <p:nvSpPr>
          <p:cNvPr id="177155" name="Rectangle 3">
            <a:extLst>
              <a:ext uri="{FF2B5EF4-FFF2-40B4-BE49-F238E27FC236}">
                <a16:creationId xmlns:a16="http://schemas.microsoft.com/office/drawing/2014/main" id="{F7AAF1B5-487A-AA4C-8B6D-765F4B494FBF}"/>
              </a:ext>
            </a:extLst>
          </p:cNvPr>
          <p:cNvSpPr>
            <a:spLocks noGrp="1" noChangeArrowheads="1"/>
          </p:cNvSpPr>
          <p:nvPr>
            <p:ph type="body" idx="4294967295"/>
          </p:nvPr>
        </p:nvSpPr>
        <p:spPr>
          <a:xfrm>
            <a:off x="1562986" y="1013120"/>
            <a:ext cx="5940425" cy="688975"/>
          </a:xfrm>
        </p:spPr>
        <p:txBody>
          <a:bodyPr>
            <a:normAutofit fontScale="55000" lnSpcReduction="20000"/>
          </a:bodyPr>
          <a:lstStyle/>
          <a:p>
            <a:r>
              <a:rPr lang="en-US" altLang="en-US" dirty="0"/>
              <a:t>It is advisable to close Connection object when done.  This frees resources and ensures data integrity. </a:t>
            </a:r>
            <a:endParaRPr lang="th-TH" altLang="en-US" dirty="0"/>
          </a:p>
        </p:txBody>
      </p:sp>
      <p:sp>
        <p:nvSpPr>
          <p:cNvPr id="177156" name="Rectangle 4">
            <a:extLst>
              <a:ext uri="{FF2B5EF4-FFF2-40B4-BE49-F238E27FC236}">
                <a16:creationId xmlns:a16="http://schemas.microsoft.com/office/drawing/2014/main" id="{7784BDF3-4B58-9E45-A9FF-F7F5B2499A03}"/>
              </a:ext>
            </a:extLst>
          </p:cNvPr>
          <p:cNvSpPr>
            <a:spLocks noChangeArrowheads="1"/>
          </p:cNvSpPr>
          <p:nvPr/>
        </p:nvSpPr>
        <p:spPr bwMode="auto">
          <a:xfrm>
            <a:off x="1600200" y="1733550"/>
            <a:ext cx="6013847" cy="3021596"/>
          </a:xfrm>
          <a:prstGeom prst="rect">
            <a:avLst/>
          </a:prstGeom>
          <a:solidFill>
            <a:schemeClr val="bg1"/>
          </a:solidFill>
          <a:ln w="12700">
            <a:solidFill>
              <a:schemeClr val="tx2"/>
            </a:solidFill>
            <a:miter lim="800000"/>
            <a:headEnd/>
            <a:tailEnd/>
          </a:ln>
          <a:effectLst/>
        </p:spPr>
        <p:txBody>
          <a:bodyPr>
            <a:spAutoFit/>
          </a:bodyPr>
          <a:lstStyle>
            <a:lvl1pPr>
              <a:tabLst>
                <a:tab pos="450850" algn="l"/>
                <a:tab pos="917575" algn="l"/>
              </a:tabLst>
              <a:defRPr>
                <a:solidFill>
                  <a:schemeClr val="tx1"/>
                </a:solidFill>
                <a:latin typeface="Arial Unicode MS" panose="020B0604020202020204" pitchFamily="34" charset="-128"/>
                <a:cs typeface="Angsana New" panose="02020603050405020304" pitchFamily="18" charset="-34"/>
              </a:defRPr>
            </a:lvl1pPr>
            <a:lvl2pPr>
              <a:tabLst>
                <a:tab pos="450850" algn="l"/>
                <a:tab pos="917575" algn="l"/>
              </a:tabLst>
              <a:defRPr>
                <a:solidFill>
                  <a:schemeClr val="tx1"/>
                </a:solidFill>
                <a:latin typeface="Arial Unicode MS" panose="020B0604020202020204" pitchFamily="34" charset="-128"/>
                <a:cs typeface="Angsana New" panose="02020603050405020304" pitchFamily="18" charset="-34"/>
              </a:defRPr>
            </a:lvl2pPr>
            <a:lvl3pPr>
              <a:tabLst>
                <a:tab pos="450850" algn="l"/>
                <a:tab pos="917575" algn="l"/>
              </a:tabLst>
              <a:defRPr>
                <a:solidFill>
                  <a:schemeClr val="tx1"/>
                </a:solidFill>
                <a:latin typeface="Arial Unicode MS" panose="020B0604020202020204" pitchFamily="34" charset="-128"/>
                <a:cs typeface="Angsana New" panose="02020603050405020304" pitchFamily="18" charset="-34"/>
              </a:defRPr>
            </a:lvl3pPr>
            <a:lvl4pPr>
              <a:tabLst>
                <a:tab pos="450850" algn="l"/>
                <a:tab pos="917575" algn="l"/>
              </a:tabLst>
              <a:defRPr>
                <a:solidFill>
                  <a:schemeClr val="tx1"/>
                </a:solidFill>
                <a:latin typeface="Arial Unicode MS" panose="020B0604020202020204" pitchFamily="34" charset="-128"/>
                <a:cs typeface="Angsana New" panose="02020603050405020304" pitchFamily="18" charset="-34"/>
              </a:defRPr>
            </a:lvl4pPr>
            <a:lvl5pPr>
              <a:tabLst>
                <a:tab pos="450850" algn="l"/>
                <a:tab pos="917575" algn="l"/>
              </a:tabLst>
              <a:defRPr>
                <a:solidFill>
                  <a:schemeClr val="tx1"/>
                </a:solidFill>
                <a:latin typeface="Arial Unicode MS" panose="020B0604020202020204" pitchFamily="34" charset="-128"/>
                <a:cs typeface="Angsana New" panose="02020603050405020304" pitchFamily="18" charset="-34"/>
              </a:defRPr>
            </a:lvl5pPr>
            <a:lvl6pPr fontAlgn="base">
              <a:spcBef>
                <a:spcPct val="0"/>
              </a:spcBef>
              <a:spcAft>
                <a:spcPct val="0"/>
              </a:spcAft>
              <a:tabLst>
                <a:tab pos="450850" algn="l"/>
                <a:tab pos="917575" algn="l"/>
              </a:tabLst>
              <a:defRPr>
                <a:solidFill>
                  <a:schemeClr val="tx1"/>
                </a:solidFill>
                <a:latin typeface="Arial Unicode MS" panose="020B0604020202020204" pitchFamily="34" charset="-128"/>
                <a:cs typeface="Angsana New" panose="02020603050405020304" pitchFamily="18" charset="-34"/>
              </a:defRPr>
            </a:lvl6pPr>
            <a:lvl7pPr fontAlgn="base">
              <a:spcBef>
                <a:spcPct val="0"/>
              </a:spcBef>
              <a:spcAft>
                <a:spcPct val="0"/>
              </a:spcAft>
              <a:tabLst>
                <a:tab pos="450850" algn="l"/>
                <a:tab pos="917575" algn="l"/>
              </a:tabLst>
              <a:defRPr>
                <a:solidFill>
                  <a:schemeClr val="tx1"/>
                </a:solidFill>
                <a:latin typeface="Arial Unicode MS" panose="020B0604020202020204" pitchFamily="34" charset="-128"/>
                <a:cs typeface="Angsana New" panose="02020603050405020304" pitchFamily="18" charset="-34"/>
              </a:defRPr>
            </a:lvl7pPr>
            <a:lvl8pPr fontAlgn="base">
              <a:spcBef>
                <a:spcPct val="0"/>
              </a:spcBef>
              <a:spcAft>
                <a:spcPct val="0"/>
              </a:spcAft>
              <a:tabLst>
                <a:tab pos="450850" algn="l"/>
                <a:tab pos="917575" algn="l"/>
              </a:tabLst>
              <a:defRPr>
                <a:solidFill>
                  <a:schemeClr val="tx1"/>
                </a:solidFill>
                <a:latin typeface="Arial Unicode MS" panose="020B0604020202020204" pitchFamily="34" charset="-128"/>
                <a:cs typeface="Angsana New" panose="02020603050405020304" pitchFamily="18" charset="-34"/>
              </a:defRPr>
            </a:lvl8pPr>
            <a:lvl9pPr fontAlgn="base">
              <a:spcBef>
                <a:spcPct val="0"/>
              </a:spcBef>
              <a:spcAft>
                <a:spcPct val="0"/>
              </a:spcAft>
              <a:tabLst>
                <a:tab pos="450850" algn="l"/>
                <a:tab pos="917575" algn="l"/>
              </a:tabLst>
              <a:defRPr>
                <a:solidFill>
                  <a:schemeClr val="tx1"/>
                </a:solidFill>
                <a:latin typeface="Arial Unicode MS" panose="020B0604020202020204" pitchFamily="34" charset="-128"/>
                <a:cs typeface="Angsana New" panose="02020603050405020304" pitchFamily="18" charset="-34"/>
              </a:defRPr>
            </a:lvl9pPr>
          </a:lstStyle>
          <a:p>
            <a:pPr>
              <a:spcBef>
                <a:spcPct val="10000"/>
              </a:spcBef>
            </a:pPr>
            <a:r>
              <a:rPr lang="en-US" altLang="en-US" sz="1350" b="1">
                <a:latin typeface="Courier New" panose="02070309020205020404" pitchFamily="49" charset="0"/>
                <a:cs typeface="Courier New" panose="02070309020205020404" pitchFamily="49" charset="0"/>
              </a:rPr>
              <a:t>Connection </a:t>
            </a:r>
            <a:r>
              <a:rPr lang="en-US" altLang="en-US" sz="1350" b="1">
                <a:solidFill>
                  <a:schemeClr val="tx2"/>
                </a:solidFill>
                <a:latin typeface="Courier New" panose="02070309020205020404" pitchFamily="49" charset="0"/>
                <a:cs typeface="Courier New" panose="02070309020205020404" pitchFamily="49" charset="0"/>
              </a:rPr>
              <a:t>connection</a:t>
            </a:r>
            <a:r>
              <a:rPr lang="en-US" altLang="en-US" sz="1350" b="1">
                <a:latin typeface="Courier New" panose="02070309020205020404" pitchFamily="49" charset="0"/>
                <a:cs typeface="Courier New" panose="02070309020205020404" pitchFamily="49" charset="0"/>
              </a:rPr>
              <a:t> = DriverManager.getConnection(...);</a:t>
            </a:r>
          </a:p>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use the database */</a:t>
            </a:r>
          </a:p>
          <a:p>
            <a:pPr>
              <a:spcBef>
                <a:spcPct val="10000"/>
              </a:spcBef>
            </a:pPr>
            <a:r>
              <a:rPr lang="en-US" altLang="en-US" sz="1350" b="1">
                <a:latin typeface="Courier New" panose="02070309020205020404" pitchFamily="49" charset="0"/>
                <a:cs typeface="Courier New" panose="02070309020205020404" pitchFamily="49" charset="0"/>
              </a:rPr>
              <a:t>...</a:t>
            </a:r>
          </a:p>
          <a:p>
            <a:pPr>
              <a:spcBef>
                <a:spcPct val="10000"/>
              </a:spcBef>
            </a:pPr>
            <a:r>
              <a:rPr lang="en-US" altLang="en-US" sz="1350" b="1">
                <a:solidFill>
                  <a:srgbClr val="006600"/>
                </a:solidFill>
                <a:latin typeface="Courier New" panose="02070309020205020404" pitchFamily="49" charset="0"/>
                <a:cs typeface="Courier New" panose="02070309020205020404" pitchFamily="49" charset="0"/>
              </a:rPr>
              <a:t>/* done using database */</a:t>
            </a:r>
          </a:p>
          <a:p>
            <a:pPr>
              <a:spcBef>
                <a:spcPct val="10000"/>
              </a:spcBef>
            </a:pPr>
            <a:r>
              <a:rPr lang="en-US" altLang="en-US" sz="1350" b="1">
                <a:latin typeface="Courier New" panose="02070309020205020404" pitchFamily="49" charset="0"/>
                <a:cs typeface="Courier New" panose="02070309020205020404" pitchFamily="49" charset="0"/>
              </a:rPr>
              <a:t>public void close( ) {</a:t>
            </a:r>
          </a:p>
          <a:p>
            <a:pPr>
              <a:spcBef>
                <a:spcPct val="10000"/>
              </a:spcBef>
            </a:pPr>
            <a:r>
              <a:rPr lang="en-US" altLang="en-US" sz="1350" b="1">
                <a:latin typeface="Courier New" panose="02070309020205020404" pitchFamily="49" charset="0"/>
                <a:cs typeface="Courier New" panose="02070309020205020404" pitchFamily="49" charset="0"/>
              </a:rPr>
              <a:t>	if ( </a:t>
            </a:r>
            <a:r>
              <a:rPr lang="en-US" altLang="en-US" sz="1350" b="1">
                <a:solidFill>
                  <a:schemeClr val="tx2"/>
                </a:solidFill>
                <a:latin typeface="Courier New" panose="02070309020205020404" pitchFamily="49" charset="0"/>
                <a:cs typeface="Courier New" panose="02070309020205020404" pitchFamily="49" charset="0"/>
              </a:rPr>
              <a:t>connection</a:t>
            </a:r>
            <a:r>
              <a:rPr lang="en-US" altLang="en-US" sz="1350" b="1">
                <a:latin typeface="Courier New" panose="02070309020205020404" pitchFamily="49" charset="0"/>
                <a:cs typeface="Courier New" panose="02070309020205020404" pitchFamily="49" charset="0"/>
              </a:rPr>
              <a:t> == null ) return;</a:t>
            </a:r>
          </a:p>
          <a:p>
            <a:pPr>
              <a:spcBef>
                <a:spcPct val="10000"/>
              </a:spcBef>
            </a:pPr>
            <a:r>
              <a:rPr lang="en-US" altLang="en-US" sz="1350" b="1">
                <a:latin typeface="Courier New" panose="02070309020205020404" pitchFamily="49" charset="0"/>
                <a:cs typeface="Courier New" panose="02070309020205020404" pitchFamily="49" charset="0"/>
              </a:rPr>
              <a:t> 	try {</a:t>
            </a:r>
          </a:p>
          <a:p>
            <a:pPr>
              <a:spcBef>
                <a:spcPct val="10000"/>
              </a:spcBef>
            </a:pPr>
            <a:r>
              <a:rPr lang="en-US" altLang="en-US" sz="1350" b="1">
                <a:latin typeface="Courier New" panose="02070309020205020404" pitchFamily="49" charset="0"/>
                <a:cs typeface="Courier New" panose="02070309020205020404" pitchFamily="49" charset="0"/>
              </a:rPr>
              <a:t> 		</a:t>
            </a:r>
            <a:r>
              <a:rPr lang="en-US" altLang="en-US" sz="1350" b="1">
                <a:solidFill>
                  <a:schemeClr val="tx2"/>
                </a:solidFill>
                <a:latin typeface="Courier New" panose="02070309020205020404" pitchFamily="49" charset="0"/>
                <a:cs typeface="Courier New" panose="02070309020205020404" pitchFamily="49" charset="0"/>
              </a:rPr>
              <a:t>connection</a:t>
            </a:r>
            <a:r>
              <a:rPr lang="en-US" altLang="en-US" sz="1350" b="1">
                <a:latin typeface="Courier New" panose="02070309020205020404" pitchFamily="49" charset="0"/>
                <a:cs typeface="Courier New" panose="02070309020205020404" pitchFamily="49" charset="0"/>
              </a:rPr>
              <a:t>.close();</a:t>
            </a:r>
          </a:p>
          <a:p>
            <a:pPr>
              <a:spcBef>
                <a:spcPct val="10000"/>
              </a:spcBef>
            </a:pPr>
            <a:r>
              <a:rPr lang="en-US" altLang="en-US" sz="1350" b="1">
                <a:latin typeface="Courier New" panose="02070309020205020404" pitchFamily="49" charset="0"/>
                <a:cs typeface="Courier New" panose="02070309020205020404" pitchFamily="49" charset="0"/>
              </a:rPr>
              <a:t> 	} </a:t>
            </a:r>
          </a:p>
          <a:p>
            <a:pPr>
              <a:spcBef>
                <a:spcPct val="10000"/>
              </a:spcBef>
            </a:pPr>
            <a:r>
              <a:rPr lang="en-US" altLang="en-US" sz="1350" b="1">
                <a:latin typeface="Courier New" panose="02070309020205020404" pitchFamily="49" charset="0"/>
                <a:cs typeface="Courier New" panose="02070309020205020404" pitchFamily="49" charset="0"/>
              </a:rPr>
              <a:t>	catch ( SQLException sqle ) { </a:t>
            </a:r>
            <a:r>
              <a:rPr lang="en-US" altLang="en-US" sz="1350" b="1">
                <a:solidFill>
                  <a:srgbClr val="006600"/>
                </a:solidFill>
                <a:latin typeface="Courier New" panose="02070309020205020404" pitchFamily="49" charset="0"/>
                <a:cs typeface="Courier New" panose="02070309020205020404" pitchFamily="49" charset="0"/>
              </a:rPr>
              <a:t>/* ignore it */</a:t>
            </a:r>
            <a:r>
              <a:rPr lang="en-US" altLang="en-US" sz="1350" b="1">
                <a:latin typeface="Courier New" panose="02070309020205020404" pitchFamily="49" charset="0"/>
                <a:cs typeface="Courier New" panose="02070309020205020404" pitchFamily="49" charset="0"/>
              </a:rPr>
              <a:t> }</a:t>
            </a:r>
          </a:p>
          <a:p>
            <a:pPr>
              <a:spcBef>
                <a:spcPct val="10000"/>
              </a:spcBef>
            </a:pPr>
            <a:r>
              <a:rPr lang="en-US" altLang="en-US" sz="1350" b="1">
                <a:latin typeface="Courier New" panose="02070309020205020404" pitchFamily="49" charset="0"/>
                <a:cs typeface="Courier New" panose="02070309020205020404" pitchFamily="49" charset="0"/>
              </a:rPr>
              <a:t>	finally { </a:t>
            </a:r>
            <a:r>
              <a:rPr lang="en-US" altLang="en-US" sz="1350" b="1">
                <a:solidFill>
                  <a:schemeClr val="tx2"/>
                </a:solidFill>
                <a:latin typeface="Courier New" panose="02070309020205020404" pitchFamily="49" charset="0"/>
                <a:cs typeface="Courier New" panose="02070309020205020404" pitchFamily="49" charset="0"/>
              </a:rPr>
              <a:t>connection</a:t>
            </a:r>
            <a:r>
              <a:rPr lang="en-US" altLang="en-US" sz="1350" b="1">
                <a:latin typeface="Courier New" panose="02070309020205020404" pitchFamily="49" charset="0"/>
                <a:cs typeface="Courier New" panose="02070309020205020404" pitchFamily="49" charset="0"/>
              </a:rPr>
              <a:t> = null; }</a:t>
            </a:r>
          </a:p>
          <a:p>
            <a:pPr>
              <a:spcBef>
                <a:spcPct val="10000"/>
              </a:spcBef>
            </a:pPr>
            <a:r>
              <a:rPr lang="en-US" altLang="en-US" sz="1350" b="1">
                <a:latin typeface="Courier New" panose="02070309020205020404" pitchFamily="49" charset="0"/>
                <a:cs typeface="Courier New" panose="02070309020205020404" pitchFamily="49" charset="0"/>
              </a:rPr>
              <a:t>}</a:t>
            </a:r>
            <a:endParaRPr lang="th-TH" altLang="en-US" sz="135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2099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8B336D6C-3CD5-2746-A0E9-1265EB4BA0FC}"/>
              </a:ext>
            </a:extLst>
          </p:cNvPr>
          <p:cNvSpPr>
            <a:spLocks noGrp="1" noChangeArrowheads="1"/>
          </p:cNvSpPr>
          <p:nvPr>
            <p:ph type="title" idx="4294967295"/>
          </p:nvPr>
        </p:nvSpPr>
        <p:spPr>
          <a:xfrm>
            <a:off x="0" y="206375"/>
            <a:ext cx="5105400" cy="384175"/>
          </a:xfrm>
        </p:spPr>
        <p:txBody>
          <a:bodyPr>
            <a:normAutofit fontScale="90000"/>
          </a:bodyPr>
          <a:lstStyle/>
          <a:p>
            <a:pPr algn="l"/>
            <a:r>
              <a:rPr lang="en-US" altLang="en-US" sz="2400" dirty="0">
                <a:solidFill>
                  <a:schemeClr val="bg1"/>
                </a:solidFill>
              </a:rPr>
              <a:t>Connection Sharing</a:t>
            </a:r>
            <a:endParaRPr lang="th-TH" altLang="en-US" sz="2400" dirty="0">
              <a:solidFill>
                <a:schemeClr val="bg1"/>
              </a:solidFill>
            </a:endParaRPr>
          </a:p>
        </p:txBody>
      </p:sp>
      <p:sp>
        <p:nvSpPr>
          <p:cNvPr id="179203" name="Rectangle 3">
            <a:extLst>
              <a:ext uri="{FF2B5EF4-FFF2-40B4-BE49-F238E27FC236}">
                <a16:creationId xmlns:a16="http://schemas.microsoft.com/office/drawing/2014/main" id="{634B33CB-E69C-BA4E-AFAB-477E3B296ABD}"/>
              </a:ext>
            </a:extLst>
          </p:cNvPr>
          <p:cNvSpPr>
            <a:spLocks noGrp="1" noChangeArrowheads="1"/>
          </p:cNvSpPr>
          <p:nvPr>
            <p:ph type="body" idx="4294967295"/>
          </p:nvPr>
        </p:nvSpPr>
        <p:spPr>
          <a:xfrm>
            <a:off x="1600200" y="895350"/>
            <a:ext cx="6553200" cy="3349625"/>
          </a:xfrm>
        </p:spPr>
        <p:txBody>
          <a:bodyPr>
            <a:normAutofit fontScale="85000" lnSpcReduction="10000"/>
          </a:bodyPr>
          <a:lstStyle/>
          <a:p>
            <a:r>
              <a:rPr lang="en-US" altLang="en-US" dirty="0"/>
              <a:t>A database connection consumes resources.</a:t>
            </a:r>
          </a:p>
          <a:p>
            <a:r>
              <a:rPr lang="en-US" altLang="en-US" dirty="0"/>
              <a:t>All instances can share the same Connection object.</a:t>
            </a:r>
          </a:p>
          <a:p>
            <a:r>
              <a:rPr lang="en-US" altLang="en-US" dirty="0"/>
              <a:t>To enforce this use the </a:t>
            </a:r>
            <a:r>
              <a:rPr lang="en-US" altLang="en-US" dirty="0">
                <a:solidFill>
                  <a:schemeClr val="tx2"/>
                </a:solidFill>
              </a:rPr>
              <a:t>Singleton Pattern</a:t>
            </a:r>
            <a:r>
              <a:rPr lang="en-US" altLang="en-US" dirty="0"/>
              <a:t>:</a:t>
            </a:r>
          </a:p>
          <a:p>
            <a:pPr lvl="1"/>
            <a:r>
              <a:rPr lang="en-US" altLang="en-US" dirty="0"/>
              <a:t>use a </a:t>
            </a:r>
            <a:r>
              <a:rPr lang="en-US" altLang="en-US" i="1" dirty="0"/>
              <a:t>factory method</a:t>
            </a:r>
            <a:r>
              <a:rPr lang="en-US" altLang="en-US" dirty="0"/>
              <a:t> to get connection</a:t>
            </a:r>
          </a:p>
          <a:p>
            <a:pPr lvl="1"/>
            <a:r>
              <a:rPr lang="en-US" altLang="en-US" dirty="0"/>
              <a:t>the method always returns the </a:t>
            </a:r>
            <a:r>
              <a:rPr lang="en-US" altLang="en-US" i="1" dirty="0"/>
              <a:t>same instance</a:t>
            </a:r>
            <a:r>
              <a:rPr lang="en-US" altLang="en-US" dirty="0"/>
              <a:t> of the connection</a:t>
            </a:r>
            <a:endParaRPr lang="th-TH" altLang="en-US" dirty="0"/>
          </a:p>
        </p:txBody>
      </p:sp>
    </p:spTree>
    <p:extLst>
      <p:ext uri="{BB962C8B-B14F-4D97-AF65-F5344CB8AC3E}">
        <p14:creationId xmlns:p14="http://schemas.microsoft.com/office/powerpoint/2010/main" val="583756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2CA9E5B4-BFC5-1F41-A23C-FAD61FCC0778}"/>
              </a:ext>
            </a:extLst>
          </p:cNvPr>
          <p:cNvSpPr>
            <a:spLocks noGrp="1" noChangeArrowheads="1"/>
          </p:cNvSpPr>
          <p:nvPr>
            <p:ph type="title" idx="4294967295"/>
          </p:nvPr>
        </p:nvSpPr>
        <p:spPr>
          <a:xfrm>
            <a:off x="0" y="206375"/>
            <a:ext cx="5105400" cy="384175"/>
          </a:xfrm>
        </p:spPr>
        <p:txBody>
          <a:bodyPr>
            <a:noAutofit/>
          </a:bodyPr>
          <a:lstStyle/>
          <a:p>
            <a:pPr algn="l"/>
            <a:r>
              <a:rPr lang="en-US" altLang="en-US" sz="2400" dirty="0">
                <a:solidFill>
                  <a:schemeClr val="bg1"/>
                </a:solidFill>
              </a:rPr>
              <a:t>Summary</a:t>
            </a:r>
            <a:endParaRPr lang="th-TH" altLang="en-US" sz="2400" dirty="0">
              <a:solidFill>
                <a:schemeClr val="bg1"/>
              </a:solidFill>
            </a:endParaRPr>
          </a:p>
        </p:txBody>
      </p:sp>
      <p:sp>
        <p:nvSpPr>
          <p:cNvPr id="172035" name="Rectangle 3">
            <a:extLst>
              <a:ext uri="{FF2B5EF4-FFF2-40B4-BE49-F238E27FC236}">
                <a16:creationId xmlns:a16="http://schemas.microsoft.com/office/drawing/2014/main" id="{8EEAA51D-F60D-FC48-A713-D096CCA70BA8}"/>
              </a:ext>
            </a:extLst>
          </p:cNvPr>
          <p:cNvSpPr>
            <a:spLocks noGrp="1" noChangeArrowheads="1"/>
          </p:cNvSpPr>
          <p:nvPr>
            <p:ph type="body" idx="4294967295"/>
          </p:nvPr>
        </p:nvSpPr>
        <p:spPr>
          <a:xfrm>
            <a:off x="1676400" y="819150"/>
            <a:ext cx="5940425" cy="3740150"/>
          </a:xfrm>
        </p:spPr>
        <p:txBody>
          <a:bodyPr/>
          <a:lstStyle/>
          <a:p>
            <a:pPr>
              <a:spcBef>
                <a:spcPct val="40000"/>
              </a:spcBef>
            </a:pPr>
            <a:r>
              <a:rPr lang="en-US" altLang="en-US" sz="1500" dirty="0"/>
              <a:t>JDBC specifies standard interfaces for communicating with different databases.</a:t>
            </a:r>
          </a:p>
          <a:p>
            <a:pPr>
              <a:spcBef>
                <a:spcPct val="40000"/>
              </a:spcBef>
            </a:pPr>
            <a:r>
              <a:rPr lang="en-US" altLang="en-US" sz="1500" dirty="0"/>
              <a:t>To use JDBC you need a JDBC or ODBC </a:t>
            </a:r>
            <a:r>
              <a:rPr lang="en-US" altLang="en-US" sz="1500" dirty="0">
                <a:solidFill>
                  <a:schemeClr val="tx2"/>
                </a:solidFill>
              </a:rPr>
              <a:t>driver</a:t>
            </a:r>
            <a:r>
              <a:rPr lang="en-US" altLang="en-US" sz="1500" dirty="0"/>
              <a:t> for the database.</a:t>
            </a:r>
          </a:p>
          <a:p>
            <a:pPr>
              <a:spcBef>
                <a:spcPct val="40000"/>
              </a:spcBef>
            </a:pPr>
            <a:r>
              <a:rPr lang="en-US" altLang="en-US" sz="1500" dirty="0"/>
              <a:t>The application must load a database-specific driver.  </a:t>
            </a:r>
            <a:r>
              <a:rPr lang="en-US" altLang="en-US" sz="1500" dirty="0" err="1">
                <a:solidFill>
                  <a:schemeClr val="tx2"/>
                </a:solidFill>
              </a:rPr>
              <a:t>DriverManager</a:t>
            </a:r>
            <a:r>
              <a:rPr lang="en-US" altLang="en-US" sz="1500" dirty="0"/>
              <a:t> will choose driver when creating a Connection.</a:t>
            </a:r>
          </a:p>
          <a:p>
            <a:pPr>
              <a:spcBef>
                <a:spcPct val="40000"/>
              </a:spcBef>
            </a:pPr>
            <a:r>
              <a:rPr lang="en-US" altLang="en-US" sz="1500" dirty="0"/>
              <a:t>a </a:t>
            </a:r>
            <a:r>
              <a:rPr lang="en-US" altLang="en-US" sz="1500" dirty="0">
                <a:solidFill>
                  <a:schemeClr val="tx2"/>
                </a:solidFill>
              </a:rPr>
              <a:t>Connection</a:t>
            </a:r>
            <a:r>
              <a:rPr lang="en-US" altLang="en-US" sz="1500" dirty="0"/>
              <a:t> object manages the connection to a database.</a:t>
            </a:r>
          </a:p>
          <a:p>
            <a:pPr>
              <a:spcBef>
                <a:spcPct val="40000"/>
              </a:spcBef>
            </a:pPr>
            <a:r>
              <a:rPr lang="en-US" altLang="en-US" sz="1500" dirty="0"/>
              <a:t>a </a:t>
            </a:r>
            <a:r>
              <a:rPr lang="en-US" altLang="en-US" sz="1500" dirty="0">
                <a:solidFill>
                  <a:schemeClr val="tx2"/>
                </a:solidFill>
              </a:rPr>
              <a:t>Statement</a:t>
            </a:r>
            <a:r>
              <a:rPr lang="en-US" altLang="en-US" sz="1500" dirty="0"/>
              <a:t> object is used to submit database statements and get results.</a:t>
            </a:r>
          </a:p>
          <a:p>
            <a:pPr>
              <a:spcBef>
                <a:spcPct val="40000"/>
              </a:spcBef>
            </a:pPr>
            <a:r>
              <a:rPr lang="en-US" altLang="en-US" sz="1500" dirty="0"/>
              <a:t>A query returns a </a:t>
            </a:r>
            <a:r>
              <a:rPr lang="en-US" altLang="en-US" sz="1500" dirty="0" err="1">
                <a:solidFill>
                  <a:schemeClr val="tx2"/>
                </a:solidFill>
              </a:rPr>
              <a:t>ResultSet</a:t>
            </a:r>
            <a:r>
              <a:rPr lang="en-US" altLang="en-US" sz="1500" dirty="0"/>
              <a:t> containing data and meta-data.</a:t>
            </a:r>
          </a:p>
          <a:p>
            <a:pPr>
              <a:spcBef>
                <a:spcPct val="40000"/>
              </a:spcBef>
            </a:pPr>
            <a:r>
              <a:rPr lang="en-US" altLang="en-US" sz="1500" dirty="0"/>
              <a:t>A </a:t>
            </a:r>
            <a:r>
              <a:rPr lang="en-US" altLang="en-US" sz="1500" dirty="0" err="1"/>
              <a:t>ResultSet</a:t>
            </a:r>
            <a:r>
              <a:rPr lang="en-US" altLang="en-US" sz="1500" dirty="0"/>
              <a:t> can be read-only or updateable depending on the Statement object (specified in Statement constructor).</a:t>
            </a:r>
          </a:p>
          <a:p>
            <a:pPr>
              <a:spcBef>
                <a:spcPct val="40000"/>
              </a:spcBef>
            </a:pPr>
            <a:r>
              <a:rPr lang="en-US" altLang="en-US" sz="1500" dirty="0"/>
              <a:t>properly close a </a:t>
            </a:r>
            <a:r>
              <a:rPr lang="en-US" altLang="en-US" sz="1500" dirty="0">
                <a:solidFill>
                  <a:schemeClr val="tx2"/>
                </a:solidFill>
              </a:rPr>
              <a:t>Statement</a:t>
            </a:r>
            <a:r>
              <a:rPr lang="en-US" altLang="en-US" sz="1500" dirty="0"/>
              <a:t> or </a:t>
            </a:r>
            <a:r>
              <a:rPr lang="en-US" altLang="en-US" sz="1500" dirty="0">
                <a:solidFill>
                  <a:schemeClr val="tx2"/>
                </a:solidFill>
              </a:rPr>
              <a:t>Connection</a:t>
            </a:r>
            <a:r>
              <a:rPr lang="en-US" altLang="en-US" sz="1500" dirty="0"/>
              <a:t> when finished to release resources and ensure data integrity.</a:t>
            </a:r>
          </a:p>
          <a:p>
            <a:endParaRPr lang="th-TH" altLang="en-US" sz="1500" dirty="0"/>
          </a:p>
        </p:txBody>
      </p:sp>
    </p:spTree>
    <p:extLst>
      <p:ext uri="{BB962C8B-B14F-4D97-AF65-F5344CB8AC3E}">
        <p14:creationId xmlns:p14="http://schemas.microsoft.com/office/powerpoint/2010/main" val="34199507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BF231CB8-FD33-D044-BF68-BF614CC25D30}"/>
              </a:ext>
            </a:extLst>
          </p:cNvPr>
          <p:cNvSpPr>
            <a:spLocks noGrp="1" noChangeArrowheads="1"/>
          </p:cNvSpPr>
          <p:nvPr>
            <p:ph type="title" idx="4294967295"/>
          </p:nvPr>
        </p:nvSpPr>
        <p:spPr>
          <a:xfrm>
            <a:off x="0" y="209550"/>
            <a:ext cx="4648200" cy="381000"/>
          </a:xfrm>
        </p:spPr>
        <p:txBody>
          <a:bodyPr>
            <a:normAutofit fontScale="90000"/>
          </a:bodyPr>
          <a:lstStyle/>
          <a:p>
            <a:pPr algn="l"/>
            <a:r>
              <a:rPr lang="en-US" altLang="en-US" sz="2400" dirty="0">
                <a:solidFill>
                  <a:schemeClr val="bg1"/>
                </a:solidFill>
              </a:rPr>
              <a:t>Important Design Concepts</a:t>
            </a:r>
            <a:endParaRPr lang="th-TH" altLang="en-US" sz="2400" dirty="0">
              <a:solidFill>
                <a:schemeClr val="bg1"/>
              </a:solidFill>
            </a:endParaRPr>
          </a:p>
        </p:txBody>
      </p:sp>
      <p:sp>
        <p:nvSpPr>
          <p:cNvPr id="173059" name="Rectangle 3">
            <a:extLst>
              <a:ext uri="{FF2B5EF4-FFF2-40B4-BE49-F238E27FC236}">
                <a16:creationId xmlns:a16="http://schemas.microsoft.com/office/drawing/2014/main" id="{EABA2A0C-9539-E543-8500-2EE5453BA7E3}"/>
              </a:ext>
            </a:extLst>
          </p:cNvPr>
          <p:cNvSpPr>
            <a:spLocks noGrp="1" noChangeArrowheads="1"/>
          </p:cNvSpPr>
          <p:nvPr>
            <p:ph type="body" idx="4294967295"/>
          </p:nvPr>
        </p:nvSpPr>
        <p:spPr>
          <a:xfrm>
            <a:off x="1752600" y="971550"/>
            <a:ext cx="5940425" cy="3349625"/>
          </a:xfrm>
        </p:spPr>
        <p:txBody>
          <a:bodyPr>
            <a:normAutofit fontScale="55000" lnSpcReduction="20000"/>
          </a:bodyPr>
          <a:lstStyle/>
          <a:p>
            <a:pPr>
              <a:spcBef>
                <a:spcPct val="100000"/>
              </a:spcBef>
            </a:pPr>
            <a:r>
              <a:rPr lang="en-US" altLang="en-US" dirty="0"/>
              <a:t>JDBC specifies standard </a:t>
            </a:r>
            <a:r>
              <a:rPr lang="en-US" altLang="en-US" i="1" dirty="0">
                <a:solidFill>
                  <a:schemeClr val="tx2"/>
                </a:solidFill>
              </a:rPr>
              <a:t>interfaces</a:t>
            </a:r>
            <a:r>
              <a:rPr lang="en-US" altLang="en-US" dirty="0"/>
              <a:t> for databases.  Any database can use JDBC by writing classes that implement these interfaces.</a:t>
            </a:r>
          </a:p>
          <a:p>
            <a:pPr>
              <a:spcBef>
                <a:spcPct val="100000"/>
              </a:spcBef>
            </a:pPr>
            <a:r>
              <a:rPr lang="en-US" altLang="en-US" dirty="0"/>
              <a:t>To re-use a connection in different classes, use the </a:t>
            </a:r>
            <a:r>
              <a:rPr lang="en-US" altLang="en-US" dirty="0">
                <a:solidFill>
                  <a:schemeClr val="tx2"/>
                </a:solidFill>
              </a:rPr>
              <a:t>Singleton Pattern</a:t>
            </a:r>
            <a:r>
              <a:rPr lang="en-US" altLang="en-US" dirty="0"/>
              <a:t> and a </a:t>
            </a:r>
            <a:r>
              <a:rPr lang="en-US" altLang="en-US" dirty="0">
                <a:solidFill>
                  <a:schemeClr val="tx2"/>
                </a:solidFill>
              </a:rPr>
              <a:t>Factory Method</a:t>
            </a:r>
            <a:r>
              <a:rPr lang="en-US" altLang="en-US" dirty="0"/>
              <a:t> for getting the connection object.</a:t>
            </a:r>
          </a:p>
          <a:p>
            <a:pPr>
              <a:spcBef>
                <a:spcPct val="100000"/>
              </a:spcBef>
            </a:pPr>
            <a:r>
              <a:rPr lang="en-US" altLang="en-US" dirty="0"/>
              <a:t>Use a </a:t>
            </a:r>
            <a:r>
              <a:rPr lang="en-US" altLang="en-US" dirty="0">
                <a:solidFill>
                  <a:schemeClr val="tx2"/>
                </a:solidFill>
              </a:rPr>
              <a:t>finally</a:t>
            </a:r>
            <a:r>
              <a:rPr lang="en-US" altLang="en-US" dirty="0"/>
              <a:t> clause on </a:t>
            </a:r>
            <a:r>
              <a:rPr lang="en-US" altLang="en-US" dirty="0">
                <a:solidFill>
                  <a:schemeClr val="tx2"/>
                </a:solidFill>
              </a:rPr>
              <a:t>try</a:t>
            </a:r>
            <a:r>
              <a:rPr lang="en-US" altLang="en-US" dirty="0"/>
              <a:t> - </a:t>
            </a:r>
            <a:r>
              <a:rPr lang="en-US" altLang="en-US" dirty="0">
                <a:solidFill>
                  <a:schemeClr val="tx2"/>
                </a:solidFill>
              </a:rPr>
              <a:t>catch</a:t>
            </a:r>
            <a:r>
              <a:rPr lang="en-US" altLang="en-US" dirty="0"/>
              <a:t> blocks to ensure that some code is always executed.  </a:t>
            </a:r>
            <a:br>
              <a:rPr lang="en-US" altLang="en-US" dirty="0"/>
            </a:br>
            <a:r>
              <a:rPr lang="en-US" altLang="en-US" dirty="0"/>
              <a:t>Inside the try - catch, you must not use 'return' since this would bypass the "finally" clause. Use 'break'.</a:t>
            </a:r>
            <a:endParaRPr lang="th-TH" altLang="en-US" dirty="0"/>
          </a:p>
        </p:txBody>
      </p:sp>
    </p:spTree>
    <p:extLst>
      <p:ext uri="{BB962C8B-B14F-4D97-AF65-F5344CB8AC3E}">
        <p14:creationId xmlns:p14="http://schemas.microsoft.com/office/powerpoint/2010/main" val="12649627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2400" y="219941"/>
            <a:ext cx="4267200" cy="990600"/>
            <a:chOff x="152400" y="209550"/>
            <a:chExt cx="4267200" cy="990600"/>
          </a:xfrm>
        </p:grpSpPr>
        <p:sp>
          <p:nvSpPr>
            <p:cNvPr id="2" name="Parallelogram 1"/>
            <p:cNvSpPr/>
            <p:nvPr/>
          </p:nvSpPr>
          <p:spPr>
            <a:xfrm>
              <a:off x="152400" y="209550"/>
              <a:ext cx="4267200" cy="990600"/>
            </a:xfrm>
            <a:prstGeom prst="parallelogram">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C:\Users\hatim.gheewala\Desktop\Cognixia Logo with tagl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209550"/>
              <a:ext cx="3505201" cy="94712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advTm="16"/>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5213</TotalTime>
  <Words>7771</Words>
  <Application>Microsoft Macintosh PowerPoint</Application>
  <PresentationFormat>On-screen Show (16:9)</PresentationFormat>
  <Paragraphs>925</Paragraphs>
  <Slides>95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95</vt:i4>
      </vt:variant>
    </vt:vector>
  </HeadingPairs>
  <TitlesOfParts>
    <vt:vector size="109" baseType="lpstr">
      <vt:lpstr>Arial Unicode MS</vt:lpstr>
      <vt:lpstr>PMingLiU</vt:lpstr>
      <vt:lpstr>Angsana New</vt:lpstr>
      <vt:lpstr>Arial</vt:lpstr>
      <vt:lpstr>Calibri</vt:lpstr>
      <vt:lpstr>Comic Sans MS</vt:lpstr>
      <vt:lpstr>Cordia New</vt:lpstr>
      <vt:lpstr>Courier</vt:lpstr>
      <vt:lpstr>Courier New</vt:lpstr>
      <vt:lpstr>Monaco</vt:lpstr>
      <vt:lpstr>Open Sans</vt:lpstr>
      <vt:lpstr>Verdana</vt:lpstr>
      <vt:lpstr>Wingdings</vt:lpstr>
      <vt:lpstr>Office Theme</vt:lpstr>
      <vt:lpstr>PowerPoint Presentation</vt:lpstr>
      <vt:lpstr>Servlets Overview</vt:lpstr>
      <vt:lpstr>Servlet Overview</vt:lpstr>
      <vt:lpstr>Servlet Classes</vt:lpstr>
      <vt:lpstr>Servlet Lifecycle</vt:lpstr>
      <vt:lpstr>Servlet Lifecycle</vt:lpstr>
      <vt:lpstr>Servlet Lifecycle</vt:lpstr>
      <vt:lpstr>Servlet Lifecycle</vt:lpstr>
      <vt:lpstr>Servlet Lifecycle</vt:lpstr>
      <vt:lpstr>Servlet Sample</vt:lpstr>
      <vt:lpstr>Servlets in Eclipse STS</vt:lpstr>
      <vt:lpstr>Servlets in Eclipse STS</vt:lpstr>
      <vt:lpstr>Servlets in Eclipse STS</vt:lpstr>
      <vt:lpstr>Servlets in Eclipse STS</vt:lpstr>
      <vt:lpstr>Servlets in Eclipse STS</vt:lpstr>
      <vt:lpstr>Servlets in Eclipse STS</vt:lpstr>
      <vt:lpstr>Servlet Init Method</vt:lpstr>
      <vt:lpstr>Servlet Service Method</vt:lpstr>
      <vt:lpstr>Servlet Destroy Method</vt:lpstr>
      <vt:lpstr>Servlet Hello</vt:lpstr>
      <vt:lpstr>Web Description</vt:lpstr>
      <vt:lpstr>Hello.java description</vt:lpstr>
      <vt:lpstr>Web.xml description</vt:lpstr>
      <vt:lpstr>Java Server Pages</vt:lpstr>
      <vt:lpstr>Java Server Pages Lifecycle</vt:lpstr>
      <vt:lpstr>Java Server Pages Lifecycle</vt:lpstr>
      <vt:lpstr>Index.jsp</vt:lpstr>
      <vt:lpstr>demo.jsp</vt:lpstr>
      <vt:lpstr>Java Server Pages Lifecycle</vt:lpstr>
      <vt:lpstr>PowerPoint Presentation</vt:lpstr>
      <vt:lpstr>JDBC Code</vt:lpstr>
      <vt:lpstr>Connecting to a Database in Java (1)</vt:lpstr>
      <vt:lpstr>DriverManager returns a Connection</vt:lpstr>
      <vt:lpstr>Where is the Database Driver?</vt:lpstr>
      <vt:lpstr>Can't find the Driver?</vt:lpstr>
      <vt:lpstr>Database URL</vt:lpstr>
      <vt:lpstr>Database URL</vt:lpstr>
      <vt:lpstr>JDBC Driver</vt:lpstr>
      <vt:lpstr>Exercise: Install JDBC Driver</vt:lpstr>
      <vt:lpstr>Executing SQL Commands</vt:lpstr>
      <vt:lpstr>Executing SQL Queries</vt:lpstr>
      <vt:lpstr>Search for a City</vt:lpstr>
      <vt:lpstr>ResultSet Methods</vt:lpstr>
      <vt:lpstr>ResultSet Methods</vt:lpstr>
      <vt:lpstr>PowerPoint Presentation</vt:lpstr>
      <vt:lpstr>ResultSet Methods for Getting Data</vt:lpstr>
      <vt:lpstr>ResultSet and Type Compatibility</vt:lpstr>
      <vt:lpstr>How to Execute SQL Commands</vt:lpstr>
      <vt:lpstr>Security Problem</vt:lpstr>
      <vt:lpstr>Security Problem (2)</vt:lpstr>
      <vt:lpstr>Hack The Code</vt:lpstr>
      <vt:lpstr>SQL Injection</vt:lpstr>
      <vt:lpstr>Using a PreparedStatement</vt:lpstr>
      <vt:lpstr>Reuse a PreparedStatement</vt:lpstr>
      <vt:lpstr>Create a Class to Manage DB Connection</vt:lpstr>
      <vt:lpstr>Simple version of manager (1)</vt:lpstr>
      <vt:lpstr>Simple version of ConnectionManager (2)</vt:lpstr>
      <vt:lpstr>Simple version of ConnectionManager (2)</vt:lpstr>
      <vt:lpstr>Simple version of ConnectionManager (3)</vt:lpstr>
      <vt:lpstr>ConnectionManager using Properties</vt:lpstr>
      <vt:lpstr>ConnectionManager Using Properties</vt:lpstr>
      <vt:lpstr>How to do Object Persistence</vt:lpstr>
      <vt:lpstr>The World Application</vt:lpstr>
      <vt:lpstr>CityDao for World Application</vt:lpstr>
      <vt:lpstr>CityDao using JDBC (1)</vt:lpstr>
      <vt:lpstr>CityDao using JDBC (2)</vt:lpstr>
      <vt:lpstr>CityDao using JDBC (3)</vt:lpstr>
      <vt:lpstr>CityDao using JDBC (4)</vt:lpstr>
      <vt:lpstr>Why CityDao Needs a Cache</vt:lpstr>
      <vt:lpstr>CityDao: delete</vt:lpstr>
      <vt:lpstr>CityDao: save and update</vt:lpstr>
      <vt:lpstr>UI</vt:lpstr>
      <vt:lpstr>UI search for country </vt:lpstr>
      <vt:lpstr>Use a Configuration File</vt:lpstr>
      <vt:lpstr>Loading Properties</vt:lpstr>
      <vt:lpstr>Use Properties in ConnectionManager</vt:lpstr>
      <vt:lpstr>Properties Filename is a property, too</vt:lpstr>
      <vt:lpstr>java.util.Properties (a HashTable)</vt:lpstr>
      <vt:lpstr>System Properties</vt:lpstr>
      <vt:lpstr>Details of Statement and ResultSet</vt:lpstr>
      <vt:lpstr>Understanding statement objects</vt:lpstr>
      <vt:lpstr>Understanding ResultSet</vt:lpstr>
      <vt:lpstr>Using ResultSet to update a database</vt:lpstr>
      <vt:lpstr>RowSet</vt:lpstr>
      <vt:lpstr>RowSet Question</vt:lpstr>
      <vt:lpstr>JTable</vt:lpstr>
      <vt:lpstr>Design a TableModel for Queries</vt:lpstr>
      <vt:lpstr>Implementing TableModel</vt:lpstr>
      <vt:lpstr>Implementing TableModel (2)</vt:lpstr>
      <vt:lpstr>ResultSet Meta-data</vt:lpstr>
      <vt:lpstr>Closing the Connection</vt:lpstr>
      <vt:lpstr>Connection Sharing</vt:lpstr>
      <vt:lpstr>Summary</vt:lpstr>
      <vt:lpstr>Important Design Concepts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Nishant M. Kumar</dc:creator>
  <cp:lastModifiedBy>Microsoft Office User</cp:lastModifiedBy>
  <cp:revision>388</cp:revision>
  <cp:lastPrinted>2019-02-25T18:20:42Z</cp:lastPrinted>
  <dcterms:created xsi:type="dcterms:W3CDTF">2006-08-16T00:00:00Z</dcterms:created>
  <dcterms:modified xsi:type="dcterms:W3CDTF">2020-03-28T17:39:17Z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1033-10.2.0.5820</vt:lpwstr>
  </property>
</Properties>
</file>